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Default Extension="png" ContentType="image/png"/>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33"/>
  </p:notesMasterIdLst>
  <p:sldIdLst>
    <p:sldId id="256" r:id="rId2"/>
    <p:sldId id="289" r:id="rId3"/>
    <p:sldId id="279" r:id="rId4"/>
    <p:sldId id="280" r:id="rId5"/>
    <p:sldId id="281" r:id="rId6"/>
    <p:sldId id="282" r:id="rId7"/>
    <p:sldId id="257" r:id="rId8"/>
    <p:sldId id="283" r:id="rId9"/>
    <p:sldId id="284" r:id="rId10"/>
    <p:sldId id="285" r:id="rId11"/>
    <p:sldId id="286" r:id="rId12"/>
    <p:sldId id="287" r:id="rId13"/>
    <p:sldId id="288" r:id="rId14"/>
    <p:sldId id="261" r:id="rId15"/>
    <p:sldId id="259" r:id="rId16"/>
    <p:sldId id="262" r:id="rId17"/>
    <p:sldId id="263" r:id="rId18"/>
    <p:sldId id="264" r:id="rId19"/>
    <p:sldId id="269" r:id="rId20"/>
    <p:sldId id="265" r:id="rId21"/>
    <p:sldId id="266" r:id="rId22"/>
    <p:sldId id="267" r:id="rId23"/>
    <p:sldId id="268" r:id="rId24"/>
    <p:sldId id="270" r:id="rId25"/>
    <p:sldId id="271" r:id="rId26"/>
    <p:sldId id="272" r:id="rId27"/>
    <p:sldId id="260" r:id="rId28"/>
    <p:sldId id="273" r:id="rId29"/>
    <p:sldId id="274" r:id="rId30"/>
    <p:sldId id="275" r:id="rId31"/>
    <p:sldId id="276"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995" autoAdjust="0"/>
    <p:restoredTop sz="94660"/>
  </p:normalViewPr>
  <p:slideViewPr>
    <p:cSldViewPr snapToGrid="0">
      <p:cViewPr varScale="1">
        <p:scale>
          <a:sx n="72" d="100"/>
          <a:sy n="72" d="100"/>
        </p:scale>
        <p:origin x="-660" y="-9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173A95-9194-4193-911C-277996A54C43}" type="datetimeFigureOut">
              <a:rPr lang="en-IN" smtClean="0"/>
              <a:pPr/>
              <a:t>17-05-2023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07280B-F41A-41DC-AF98-5F3BA119BBCB}" type="slidenum">
              <a:rPr lang="en-IN" smtClean="0"/>
              <a:pPr/>
              <a:t>‹#›</a:t>
            </a:fld>
            <a:endParaRPr lang="en-IN"/>
          </a:p>
        </p:txBody>
      </p:sp>
    </p:spTree>
    <p:extLst>
      <p:ext uri="{BB962C8B-B14F-4D97-AF65-F5344CB8AC3E}">
        <p14:creationId xmlns:p14="http://schemas.microsoft.com/office/powerpoint/2010/main" xmlns="" val="15654474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4800" spc="-50" baseline="0">
                <a:solidFill>
                  <a:schemeClr val="accent2">
                    <a:lumMod val="7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0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19D0910-9426-453D-8A98-1208455452C0}" type="datetime5">
              <a:rPr lang="en-IN" smtClean="0"/>
              <a:pPr/>
              <a:t>17-May-23</a:t>
            </a:fld>
            <a:endParaRPr lang="en-IN"/>
          </a:p>
        </p:txBody>
      </p:sp>
      <p:sp>
        <p:nvSpPr>
          <p:cNvPr id="5" name="Footer Placeholder 4"/>
          <p:cNvSpPr>
            <a:spLocks noGrp="1"/>
          </p:cNvSpPr>
          <p:nvPr>
            <p:ph type="ftr" sz="quarter" idx="11"/>
          </p:nvPr>
        </p:nvSpPr>
        <p:spPr/>
        <p:txBody>
          <a:bodyPr/>
          <a:lstStyle/>
          <a:p>
            <a:r>
              <a:rPr lang="en-IN"/>
              <a:t>Introduction to AI</a:t>
            </a:r>
          </a:p>
        </p:txBody>
      </p:sp>
      <p:sp>
        <p:nvSpPr>
          <p:cNvPr id="6" name="Slide Number Placeholder 5"/>
          <p:cNvSpPr>
            <a:spLocks noGrp="1"/>
          </p:cNvSpPr>
          <p:nvPr>
            <p:ph type="sldNum" sz="quarter" idx="12"/>
          </p:nvPr>
        </p:nvSpPr>
        <p:spPr/>
        <p:txBody>
          <a:bodyPr/>
          <a:lstStyle/>
          <a:p>
            <a:fld id="{AF5A65D5-10C0-4B1A-9C99-2CF1681379E4}" type="slidenum">
              <a:rPr lang="en-IN" smtClean="0"/>
              <a:pPr/>
              <a:t>‹#›</a:t>
            </a:fld>
            <a:endParaRPr lang="en-IN"/>
          </a:p>
        </p:txBody>
      </p:sp>
      <p:cxnSp>
        <p:nvCxnSpPr>
          <p:cNvPr id="9" name="Straight Connector 8"/>
          <p:cNvCxnSpPr>
            <a:cxnSpLocks/>
          </p:cNvCxnSpPr>
          <p:nvPr/>
        </p:nvCxnSpPr>
        <p:spPr>
          <a:xfrm>
            <a:off x="1207658" y="4343400"/>
            <a:ext cx="7277871"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760827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lvl1pPr>
              <a:defRPr sz="1600"/>
            </a:lvl1pPr>
          </a:lstStyle>
          <a:p>
            <a:r>
              <a:rPr lang="en-IN" dirty="0"/>
              <a:t>Day 1</a:t>
            </a:r>
          </a:p>
        </p:txBody>
      </p:sp>
      <p:sp>
        <p:nvSpPr>
          <p:cNvPr id="8" name="Footer Placeholder 7"/>
          <p:cNvSpPr>
            <a:spLocks noGrp="1"/>
          </p:cNvSpPr>
          <p:nvPr>
            <p:ph type="ftr" sz="quarter" idx="11"/>
          </p:nvPr>
        </p:nvSpPr>
        <p:spPr/>
        <p:txBody>
          <a:bodyPr/>
          <a:lstStyle>
            <a:lvl1pPr>
              <a:defRPr sz="1600">
                <a:solidFill>
                  <a:srgbClr val="FFFFFF"/>
                </a:solidFill>
              </a:defRPr>
            </a:lvl1pPr>
          </a:lstStyle>
          <a:p>
            <a:r>
              <a:rPr lang="en-IN" dirty="0"/>
              <a:t>Introduction to Cloud</a:t>
            </a:r>
          </a:p>
        </p:txBody>
      </p:sp>
      <p:sp>
        <p:nvSpPr>
          <p:cNvPr id="9" name="Slide Number Placeholder 8"/>
          <p:cNvSpPr>
            <a:spLocks noGrp="1"/>
          </p:cNvSpPr>
          <p:nvPr>
            <p:ph type="sldNum" sz="quarter" idx="12"/>
          </p:nvPr>
        </p:nvSpPr>
        <p:spPr/>
        <p:txBody>
          <a:bodyPr/>
          <a:lstStyle>
            <a:lvl1pPr>
              <a:defRPr sz="1600"/>
            </a:lvl1pPr>
          </a:lstStyle>
          <a:p>
            <a:fld id="{AF5A65D5-10C0-4B1A-9C99-2CF1681379E4}" type="slidenum">
              <a:rPr lang="en-IN" smtClean="0"/>
              <a:pPr/>
              <a:t>‹#›</a:t>
            </a:fld>
            <a:endParaRPr lang="en-IN" dirty="0"/>
          </a:p>
        </p:txBody>
      </p:sp>
      <p:cxnSp>
        <p:nvCxnSpPr>
          <p:cNvPr id="3" name="Straight Connector 2">
            <a:extLst>
              <a:ext uri="{FF2B5EF4-FFF2-40B4-BE49-F238E27FC236}">
                <a16:creationId xmlns:a16="http://schemas.microsoft.com/office/drawing/2014/main" xmlns="" id="{87EAF045-D299-4EBF-BAFA-97138F73159D}"/>
              </a:ext>
            </a:extLst>
          </p:cNvPr>
          <p:cNvCxnSpPr>
            <a:cxnSpLocks/>
          </p:cNvCxnSpPr>
          <p:nvPr userDrawn="1"/>
        </p:nvCxnSpPr>
        <p:spPr>
          <a:xfrm>
            <a:off x="1097280" y="1083075"/>
            <a:ext cx="10115202"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xmlns="" id="{30CE7B27-4995-40F6-AD69-52F5D89A9E45}"/>
              </a:ext>
            </a:extLst>
          </p:cNvPr>
          <p:cNvSpPr>
            <a:spLocks noGrp="1"/>
          </p:cNvSpPr>
          <p:nvPr>
            <p:ph idx="1" hasCustomPrompt="1"/>
          </p:nvPr>
        </p:nvSpPr>
        <p:spPr>
          <a:xfrm>
            <a:off x="1097280" y="1142061"/>
            <a:ext cx="10115202" cy="4930265"/>
          </a:xfrm>
        </p:spPr>
        <p:txBody>
          <a:bodyPr/>
          <a:lstStyle>
            <a:lvl1pPr marL="91440" indent="-91440">
              <a:buFont typeface="Arial" panose="020B0604020202020204" pitchFamily="34" charset="0"/>
              <a:buChar char="•"/>
              <a:defRPr sz="2200">
                <a:solidFill>
                  <a:schemeClr val="tx2">
                    <a:lumMod val="75000"/>
                  </a:schemeClr>
                </a:solidFill>
                <a:latin typeface="Calibri" panose="020F0502020204030204" pitchFamily="34" charset="0"/>
                <a:cs typeface="Calibri" panose="020F0502020204030204" pitchFamily="34" charset="0"/>
              </a:defRPr>
            </a:lvl1pPr>
            <a:lvl2pPr>
              <a:defRPr sz="2000">
                <a:solidFill>
                  <a:schemeClr val="accent2">
                    <a:lumMod val="75000"/>
                  </a:schemeClr>
                </a:solidFill>
                <a:latin typeface="Calibri" panose="020F0502020204030204" pitchFamily="34" charset="0"/>
                <a:cs typeface="Calibri" panose="020F0502020204030204" pitchFamily="34" charset="0"/>
              </a:defRPr>
            </a:lvl2pPr>
            <a:lvl3pPr>
              <a:defRPr sz="1600">
                <a:solidFill>
                  <a:schemeClr val="accent2">
                    <a:lumMod val="75000"/>
                  </a:schemeClr>
                </a:solidFill>
                <a:latin typeface="Calibri" panose="020F0502020204030204" pitchFamily="34" charset="0"/>
                <a:cs typeface="Calibri" panose="020F0502020204030204" pitchFamily="34" charset="0"/>
              </a:defRPr>
            </a:lvl3pPr>
            <a:lvl4pPr>
              <a:defRPr sz="1600">
                <a:solidFill>
                  <a:schemeClr val="accent2">
                    <a:lumMod val="75000"/>
                  </a:schemeClr>
                </a:solidFill>
                <a:latin typeface="Calibri" panose="020F0502020204030204" pitchFamily="34" charset="0"/>
                <a:cs typeface="Calibri" panose="020F0502020204030204" pitchFamily="34" charset="0"/>
              </a:defRPr>
            </a:lvl4pPr>
            <a:lvl5pPr>
              <a:defRPr sz="1600">
                <a:solidFill>
                  <a:schemeClr val="accent2">
                    <a:lumMod val="75000"/>
                  </a:schemeClr>
                </a:solidFill>
                <a:latin typeface="Calibri" panose="020F0502020204030204" pitchFamily="34" charset="0"/>
                <a:cs typeface="Calibri" panose="020F0502020204030204" pitchFamily="34" charset="0"/>
              </a:defRPr>
            </a:lvl5pPr>
          </a:lstStyle>
          <a:p>
            <a:pPr lvl="0"/>
            <a:r>
              <a:rPr lang="en-US" dirty="0"/>
              <a:t> 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xmlns="" id="{87DA3E70-F4F9-4C9D-9F0A-067FB6F297F8}"/>
              </a:ext>
            </a:extLst>
          </p:cNvPr>
          <p:cNvSpPr>
            <a:spLocks noGrp="1"/>
          </p:cNvSpPr>
          <p:nvPr>
            <p:ph type="title"/>
          </p:nvPr>
        </p:nvSpPr>
        <p:spPr>
          <a:xfrm>
            <a:off x="1097280" y="286604"/>
            <a:ext cx="10058400" cy="796472"/>
          </a:xfrm>
        </p:spPr>
        <p:txBody>
          <a:bodyPr/>
          <a:lstStyle>
            <a:lvl1pPr>
              <a:defRPr>
                <a:solidFill>
                  <a:schemeClr val="accent2">
                    <a:lumMod val="75000"/>
                  </a:schemeClr>
                </a:solidFill>
              </a:defRPr>
            </a:lvl1pPr>
          </a:lstStyle>
          <a:p>
            <a:r>
              <a:rPr lang="en-US"/>
              <a:t>Click to edit Master title style</a:t>
            </a:r>
            <a:endParaRPr lang="en-US" dirty="0"/>
          </a:p>
        </p:txBody>
      </p:sp>
    </p:spTree>
    <p:extLst>
      <p:ext uri="{BB962C8B-B14F-4D97-AF65-F5344CB8AC3E}">
        <p14:creationId xmlns:p14="http://schemas.microsoft.com/office/powerpoint/2010/main" xmlns="" val="3793441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xmlns="" id="{24FD4E78-1620-4B97-941B-464EACB02684}"/>
              </a:ext>
            </a:extLst>
          </p:cNvPr>
          <p:cNvSpPr/>
          <p:nvPr userDrawn="1"/>
        </p:nvSpPr>
        <p:spPr>
          <a:xfrm>
            <a:off x="275073" y="4485316"/>
            <a:ext cx="3441066" cy="2273703"/>
          </a:xfrm>
          <a:prstGeom prst="roundRect">
            <a:avLst/>
          </a:prstGeom>
          <a:no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xmlns="" val="37966463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FA6ADDA-32DD-4208-88A2-212EE8AD7533}" type="datetime5">
              <a:rPr lang="en-IN" smtClean="0"/>
              <a:pPr/>
              <a:t>17-May-23</a:t>
            </a:fld>
            <a:endParaRPr lang="en-IN"/>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IN"/>
              <a:t>Introduction to AI</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F5A65D5-10C0-4B1A-9C99-2CF1681379E4}" type="slidenum">
              <a:rPr lang="en-IN" smtClean="0"/>
              <a:pPr/>
              <a:t>‹#›</a:t>
            </a:fld>
            <a:endParaRPr lang="en-IN"/>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3" name="Picture 12" descr="A close up of a tree&#10;&#10;Description automatically generated">
            <a:extLst>
              <a:ext uri="{FF2B5EF4-FFF2-40B4-BE49-F238E27FC236}">
                <a16:creationId xmlns:a16="http://schemas.microsoft.com/office/drawing/2014/main" xmlns="" id="{45C2567D-071D-4A98-982E-EDB37C8D5C99}"/>
              </a:ext>
            </a:extLst>
          </p:cNvPr>
          <p:cNvPicPr>
            <a:picLocks noChangeAspect="1"/>
          </p:cNvPicPr>
          <p:nvPr userDrawn="1"/>
        </p:nvPicPr>
        <p:blipFill rotWithShape="1">
          <a:blip r:embed="rId5">
            <a:alphaModFix amt="6000"/>
            <a:extLst>
              <a:ext uri="{28A0092B-C50C-407E-A947-70E740481C1C}">
                <a14:useLocalDpi xmlns:a14="http://schemas.microsoft.com/office/drawing/2010/main" xmlns="" val="0"/>
              </a:ext>
            </a:extLst>
          </a:blip>
          <a:srcRect r="30594" b="2007"/>
          <a:stretch/>
        </p:blipFill>
        <p:spPr>
          <a:xfrm>
            <a:off x="8485529" y="210594"/>
            <a:ext cx="3706471" cy="6123719"/>
          </a:xfrm>
          <a:prstGeom prst="rect">
            <a:avLst/>
          </a:prstGeom>
          <a:effectLst>
            <a:outerShdw blurRad="50800" dist="50800" dir="5400000" algn="ctr" rotWithShape="0">
              <a:srgbClr val="000000">
                <a:alpha val="45000"/>
              </a:srgbClr>
            </a:outerShdw>
          </a:effectLst>
        </p:spPr>
      </p:pic>
    </p:spTree>
    <p:extLst>
      <p:ext uri="{BB962C8B-B14F-4D97-AF65-F5344CB8AC3E}">
        <p14:creationId xmlns:p14="http://schemas.microsoft.com/office/powerpoint/2010/main" xmlns="" val="643902328"/>
      </p:ext>
    </p:extLst>
  </p:cSld>
  <p:clrMap bg1="lt1" tx1="dk1" bg2="lt2" tx2="dk2" accent1="accent1" accent2="accent2" accent3="accent3" accent4="accent4" accent5="accent5" accent6="accent6" hlink="hlink" folHlink="folHlink"/>
  <p:sldLayoutIdLst>
    <p:sldLayoutId id="2147483673" r:id="rId1"/>
    <p:sldLayoutId id="2147483679" r:id="rId2"/>
    <p:sldLayoutId id="2147483680" r:id="rId3"/>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EE84CB8-923F-43F8-8EAD-FFC9ED502356}"/>
              </a:ext>
            </a:extLst>
          </p:cNvPr>
          <p:cNvSpPr>
            <a:spLocks noGrp="1"/>
          </p:cNvSpPr>
          <p:nvPr>
            <p:ph type="ctrTitle"/>
          </p:nvPr>
        </p:nvSpPr>
        <p:spPr>
          <a:xfrm>
            <a:off x="1097280" y="3323644"/>
            <a:ext cx="10058400" cy="1001467"/>
          </a:xfrm>
        </p:spPr>
        <p:txBody>
          <a:bodyPr>
            <a:normAutofit/>
          </a:bodyPr>
          <a:lstStyle/>
          <a:p>
            <a:r>
              <a:rPr lang="en-IN" sz="4800" dirty="0">
                <a:solidFill>
                  <a:schemeClr val="accent2">
                    <a:lumMod val="75000"/>
                  </a:schemeClr>
                </a:solidFill>
              </a:rPr>
              <a:t>Introduction to Cloud</a:t>
            </a:r>
          </a:p>
        </p:txBody>
      </p:sp>
      <p:sp>
        <p:nvSpPr>
          <p:cNvPr id="3" name="Subtitle 2">
            <a:extLst>
              <a:ext uri="{FF2B5EF4-FFF2-40B4-BE49-F238E27FC236}">
                <a16:creationId xmlns:a16="http://schemas.microsoft.com/office/drawing/2014/main" xmlns="" id="{7EE23DE9-1E0E-4030-A69A-EA13D9D46D75}"/>
              </a:ext>
            </a:extLst>
          </p:cNvPr>
          <p:cNvSpPr>
            <a:spLocks noGrp="1"/>
          </p:cNvSpPr>
          <p:nvPr>
            <p:ph type="subTitle" idx="1"/>
          </p:nvPr>
        </p:nvSpPr>
        <p:spPr/>
        <p:txBody>
          <a:bodyPr/>
          <a:lstStyle/>
          <a:p>
            <a:r>
              <a:rPr lang="en-IN" dirty="0"/>
              <a:t>Amazon web services</a:t>
            </a:r>
          </a:p>
        </p:txBody>
      </p:sp>
      <p:sp>
        <p:nvSpPr>
          <p:cNvPr id="6" name="Title 1">
            <a:extLst>
              <a:ext uri="{FF2B5EF4-FFF2-40B4-BE49-F238E27FC236}">
                <a16:creationId xmlns:a16="http://schemas.microsoft.com/office/drawing/2014/main" xmlns="" id="{759C26E3-4114-C4F2-F348-E87807C2D638}"/>
              </a:ext>
            </a:extLst>
          </p:cNvPr>
          <p:cNvSpPr txBox="1">
            <a:spLocks/>
          </p:cNvSpPr>
          <p:nvPr/>
        </p:nvSpPr>
        <p:spPr>
          <a:xfrm>
            <a:off x="1097280" y="361079"/>
            <a:ext cx="6345141" cy="100146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accent2">
                    <a:lumMod val="75000"/>
                  </a:schemeClr>
                </a:solidFill>
                <a:latin typeface="+mj-lt"/>
                <a:ea typeface="+mj-ea"/>
                <a:cs typeface="+mj-cs"/>
              </a:defRPr>
            </a:lvl1pPr>
          </a:lstStyle>
          <a:p>
            <a:endParaRPr lang="en-IN" b="1" dirty="0"/>
          </a:p>
        </p:txBody>
      </p:sp>
      <p:pic>
        <p:nvPicPr>
          <p:cNvPr id="4" name="Picture 4">
            <a:extLst>
              <a:ext uri="{FF2B5EF4-FFF2-40B4-BE49-F238E27FC236}">
                <a16:creationId xmlns:a16="http://schemas.microsoft.com/office/drawing/2014/main" xmlns="" id="{CBC52300-E6C0-E567-8330-B8C9DFA0AD99}"/>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8332470" y="745029"/>
            <a:ext cx="2762250" cy="16573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6139979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A0926559-EAED-99B8-BDC0-29D34E99709A}"/>
              </a:ext>
            </a:extLst>
          </p:cNvPr>
          <p:cNvSpPr>
            <a:spLocks noGrp="1"/>
          </p:cNvSpPr>
          <p:nvPr>
            <p:ph type="dt" sz="half" idx="10"/>
          </p:nvPr>
        </p:nvSpPr>
        <p:spPr/>
        <p:txBody>
          <a:bodyPr/>
          <a:lstStyle/>
          <a:p>
            <a:r>
              <a:rPr lang="en-IN"/>
              <a:t>Day 1</a:t>
            </a:r>
            <a:endParaRPr lang="en-IN" dirty="0"/>
          </a:p>
        </p:txBody>
      </p:sp>
      <p:sp>
        <p:nvSpPr>
          <p:cNvPr id="3" name="Footer Placeholder 2">
            <a:extLst>
              <a:ext uri="{FF2B5EF4-FFF2-40B4-BE49-F238E27FC236}">
                <a16:creationId xmlns:a16="http://schemas.microsoft.com/office/drawing/2014/main" xmlns="" id="{F37D9C21-16EC-9EF1-5477-B9E1126B2EEB}"/>
              </a:ext>
            </a:extLst>
          </p:cNvPr>
          <p:cNvSpPr>
            <a:spLocks noGrp="1"/>
          </p:cNvSpPr>
          <p:nvPr>
            <p:ph type="ftr" sz="quarter" idx="11"/>
          </p:nvPr>
        </p:nvSpPr>
        <p:spPr/>
        <p:txBody>
          <a:bodyPr/>
          <a:lstStyle/>
          <a:p>
            <a:r>
              <a:rPr lang="en-IN"/>
              <a:t>Introduction to Cloud</a:t>
            </a:r>
            <a:endParaRPr lang="en-IN" dirty="0"/>
          </a:p>
        </p:txBody>
      </p:sp>
      <p:sp>
        <p:nvSpPr>
          <p:cNvPr id="4" name="Slide Number Placeholder 3">
            <a:extLst>
              <a:ext uri="{FF2B5EF4-FFF2-40B4-BE49-F238E27FC236}">
                <a16:creationId xmlns:a16="http://schemas.microsoft.com/office/drawing/2014/main" xmlns="" id="{EB596246-E5FA-6566-6BF4-A8D85C45E1BB}"/>
              </a:ext>
            </a:extLst>
          </p:cNvPr>
          <p:cNvSpPr>
            <a:spLocks noGrp="1"/>
          </p:cNvSpPr>
          <p:nvPr>
            <p:ph type="sldNum" sz="quarter" idx="12"/>
          </p:nvPr>
        </p:nvSpPr>
        <p:spPr/>
        <p:txBody>
          <a:bodyPr/>
          <a:lstStyle/>
          <a:p>
            <a:fld id="{AF5A65D5-10C0-4B1A-9C99-2CF1681379E4}" type="slidenum">
              <a:rPr lang="en-IN" smtClean="0"/>
              <a:pPr/>
              <a:t>10</a:t>
            </a:fld>
            <a:endParaRPr lang="en-IN" dirty="0"/>
          </a:p>
        </p:txBody>
      </p:sp>
      <p:sp>
        <p:nvSpPr>
          <p:cNvPr id="6" name="Title 5">
            <a:extLst>
              <a:ext uri="{FF2B5EF4-FFF2-40B4-BE49-F238E27FC236}">
                <a16:creationId xmlns:a16="http://schemas.microsoft.com/office/drawing/2014/main" xmlns="" id="{E7C55F78-3D52-1B4C-1962-9446A4FD533F}"/>
              </a:ext>
            </a:extLst>
          </p:cNvPr>
          <p:cNvSpPr>
            <a:spLocks noGrp="1"/>
          </p:cNvSpPr>
          <p:nvPr>
            <p:ph type="title"/>
          </p:nvPr>
        </p:nvSpPr>
        <p:spPr/>
        <p:txBody>
          <a:bodyPr>
            <a:noAutofit/>
          </a:bodyPr>
          <a:lstStyle/>
          <a:p>
            <a:r>
              <a:rPr lang="en-US" sz="4000" dirty="0"/>
              <a:t>You’ve been using some Cloud services</a:t>
            </a:r>
            <a:endParaRPr lang="en-IN" sz="4000" dirty="0"/>
          </a:p>
        </p:txBody>
      </p:sp>
      <p:pic>
        <p:nvPicPr>
          <p:cNvPr id="8" name="Picture 7">
            <a:extLst>
              <a:ext uri="{FF2B5EF4-FFF2-40B4-BE49-F238E27FC236}">
                <a16:creationId xmlns:a16="http://schemas.microsoft.com/office/drawing/2014/main" xmlns="" id="{3EC46307-EF52-74FB-306C-0F70D08EEAC3}"/>
              </a:ext>
            </a:extLst>
          </p:cNvPr>
          <p:cNvPicPr>
            <a:picLocks noChangeAspect="1"/>
          </p:cNvPicPr>
          <p:nvPr/>
        </p:nvPicPr>
        <p:blipFill>
          <a:blip r:embed="rId2"/>
          <a:stretch>
            <a:fillRect/>
          </a:stretch>
        </p:blipFill>
        <p:spPr>
          <a:xfrm>
            <a:off x="1467699" y="2018869"/>
            <a:ext cx="9256602" cy="3176647"/>
          </a:xfrm>
          <a:prstGeom prst="rect">
            <a:avLst/>
          </a:prstGeom>
        </p:spPr>
      </p:pic>
    </p:spTree>
    <p:extLst>
      <p:ext uri="{BB962C8B-B14F-4D97-AF65-F5344CB8AC3E}">
        <p14:creationId xmlns:p14="http://schemas.microsoft.com/office/powerpoint/2010/main" xmlns="" val="23716923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85997853-1523-112E-2536-A4CD56A9F243}"/>
              </a:ext>
            </a:extLst>
          </p:cNvPr>
          <p:cNvSpPr>
            <a:spLocks noGrp="1"/>
          </p:cNvSpPr>
          <p:nvPr>
            <p:ph type="dt" sz="half" idx="10"/>
          </p:nvPr>
        </p:nvSpPr>
        <p:spPr/>
        <p:txBody>
          <a:bodyPr/>
          <a:lstStyle/>
          <a:p>
            <a:r>
              <a:rPr lang="en-IN"/>
              <a:t>Day 1</a:t>
            </a:r>
            <a:endParaRPr lang="en-IN" dirty="0"/>
          </a:p>
        </p:txBody>
      </p:sp>
      <p:sp>
        <p:nvSpPr>
          <p:cNvPr id="3" name="Footer Placeholder 2">
            <a:extLst>
              <a:ext uri="{FF2B5EF4-FFF2-40B4-BE49-F238E27FC236}">
                <a16:creationId xmlns:a16="http://schemas.microsoft.com/office/drawing/2014/main" xmlns="" id="{EEDD70C7-EC08-C44D-F7CC-B26BD3186FA2}"/>
              </a:ext>
            </a:extLst>
          </p:cNvPr>
          <p:cNvSpPr>
            <a:spLocks noGrp="1"/>
          </p:cNvSpPr>
          <p:nvPr>
            <p:ph type="ftr" sz="quarter" idx="11"/>
          </p:nvPr>
        </p:nvSpPr>
        <p:spPr/>
        <p:txBody>
          <a:bodyPr/>
          <a:lstStyle/>
          <a:p>
            <a:r>
              <a:rPr lang="en-IN"/>
              <a:t>Introduction to Cloud</a:t>
            </a:r>
            <a:endParaRPr lang="en-IN" dirty="0"/>
          </a:p>
        </p:txBody>
      </p:sp>
      <p:sp>
        <p:nvSpPr>
          <p:cNvPr id="4" name="Slide Number Placeholder 3">
            <a:extLst>
              <a:ext uri="{FF2B5EF4-FFF2-40B4-BE49-F238E27FC236}">
                <a16:creationId xmlns:a16="http://schemas.microsoft.com/office/drawing/2014/main" xmlns="" id="{30B13DAB-B537-0E33-0602-805F8A05CE60}"/>
              </a:ext>
            </a:extLst>
          </p:cNvPr>
          <p:cNvSpPr>
            <a:spLocks noGrp="1"/>
          </p:cNvSpPr>
          <p:nvPr>
            <p:ph type="sldNum" sz="quarter" idx="12"/>
          </p:nvPr>
        </p:nvSpPr>
        <p:spPr/>
        <p:txBody>
          <a:bodyPr/>
          <a:lstStyle/>
          <a:p>
            <a:fld id="{AF5A65D5-10C0-4B1A-9C99-2CF1681379E4}" type="slidenum">
              <a:rPr lang="en-IN" smtClean="0"/>
              <a:pPr/>
              <a:t>11</a:t>
            </a:fld>
            <a:endParaRPr lang="en-IN" dirty="0"/>
          </a:p>
        </p:txBody>
      </p:sp>
      <p:graphicFrame>
        <p:nvGraphicFramePr>
          <p:cNvPr id="7" name="Table 7">
            <a:extLst>
              <a:ext uri="{FF2B5EF4-FFF2-40B4-BE49-F238E27FC236}">
                <a16:creationId xmlns:a16="http://schemas.microsoft.com/office/drawing/2014/main" xmlns="" id="{ACF62EA7-B057-6CF1-81E4-C825C0CFE3D1}"/>
              </a:ext>
            </a:extLst>
          </p:cNvPr>
          <p:cNvGraphicFramePr>
            <a:graphicFrameLocks noGrp="1"/>
          </p:cNvGraphicFramePr>
          <p:nvPr>
            <p:ph idx="1"/>
            <p:extLst>
              <p:ext uri="{D42A27DB-BD31-4B8C-83A1-F6EECF244321}">
                <p14:modId xmlns:p14="http://schemas.microsoft.com/office/powerpoint/2010/main" xmlns="" val="2111370372"/>
              </p:ext>
            </p:extLst>
          </p:nvPr>
        </p:nvGraphicFramePr>
        <p:xfrm>
          <a:off x="979170" y="1533423"/>
          <a:ext cx="3371850" cy="3426343"/>
        </p:xfrm>
        <a:graphic>
          <a:graphicData uri="http://schemas.openxmlformats.org/drawingml/2006/table">
            <a:tbl>
              <a:tblPr firstRow="1" bandRow="1">
                <a:tableStyleId>{2D5ABB26-0587-4C30-8999-92F81FD0307C}</a:tableStyleId>
              </a:tblPr>
              <a:tblGrid>
                <a:gridCol w="3371850">
                  <a:extLst>
                    <a:ext uri="{9D8B030D-6E8A-4147-A177-3AD203B41FA5}">
                      <a16:colId xmlns:a16="http://schemas.microsoft.com/office/drawing/2014/main" xmlns="" val="3818554118"/>
                    </a:ext>
                  </a:extLst>
                </a:gridCol>
              </a:tblGrid>
              <a:tr h="490103">
                <a:tc>
                  <a:txBody>
                    <a:bodyPr/>
                    <a:lstStyle/>
                    <a:p>
                      <a:pPr algn="ctr"/>
                      <a:r>
                        <a:rPr lang="en-IN" b="1" dirty="0"/>
                        <a:t>Private Cloud:</a:t>
                      </a:r>
                    </a:p>
                  </a:txBody>
                  <a:tcPr/>
                </a:tc>
                <a:extLst>
                  <a:ext uri="{0D108BD9-81ED-4DB2-BD59-A6C34878D82A}">
                    <a16:rowId xmlns:a16="http://schemas.microsoft.com/office/drawing/2014/main" xmlns="" val="2691898852"/>
                  </a:ext>
                </a:extLst>
              </a:tr>
              <a:tr h="370840">
                <a:tc>
                  <a:txBody>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Cloud services used by a single organization, not exposed to the public.</a:t>
                      </a:r>
                      <a:endParaRPr lang="en-IN"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xmlns="" val="2201807143"/>
                  </a:ext>
                </a:extLst>
              </a:tr>
              <a:tr h="370840">
                <a:tc>
                  <a:txBody>
                    <a:bodyPr/>
                    <a:lstStyle/>
                    <a:p>
                      <a:pPr marL="285750" indent="-285750">
                        <a:buFont typeface="Arial" panose="020B0604020202020204" pitchFamily="34" charset="0"/>
                        <a:buChar char="•"/>
                      </a:pPr>
                      <a:r>
                        <a:rPr lang="en-IN" dirty="0">
                          <a:latin typeface="Calibri" panose="020F0502020204030204" pitchFamily="34" charset="0"/>
                          <a:cs typeface="Calibri" panose="020F0502020204030204" pitchFamily="34" charset="0"/>
                        </a:rPr>
                        <a:t>Complete control</a:t>
                      </a:r>
                    </a:p>
                  </a:txBody>
                  <a:tcPr/>
                </a:tc>
                <a:extLst>
                  <a:ext uri="{0D108BD9-81ED-4DB2-BD59-A6C34878D82A}">
                    <a16:rowId xmlns:a16="http://schemas.microsoft.com/office/drawing/2014/main" xmlns="" val="1868098828"/>
                  </a:ext>
                </a:extLst>
              </a:tr>
              <a:tr h="370840">
                <a:tc>
                  <a:txBody>
                    <a:bodyPr/>
                    <a:lstStyle/>
                    <a:p>
                      <a:pPr marL="285750" indent="-285750">
                        <a:buFont typeface="Arial" panose="020B0604020202020204" pitchFamily="34" charset="0"/>
                        <a:buChar char="•"/>
                      </a:pPr>
                      <a:r>
                        <a:rPr lang="en-IN" dirty="0">
                          <a:latin typeface="Calibri" panose="020F0502020204030204" pitchFamily="34" charset="0"/>
                          <a:cs typeface="Calibri" panose="020F0502020204030204" pitchFamily="34" charset="0"/>
                        </a:rPr>
                        <a:t>Security for sensitive applications</a:t>
                      </a:r>
                    </a:p>
                  </a:txBody>
                  <a:tcPr/>
                </a:tc>
                <a:extLst>
                  <a:ext uri="{0D108BD9-81ED-4DB2-BD59-A6C34878D82A}">
                    <a16:rowId xmlns:a16="http://schemas.microsoft.com/office/drawing/2014/main" xmlns="" val="3143955538"/>
                  </a:ext>
                </a:extLst>
              </a:tr>
              <a:tr h="370840">
                <a:tc>
                  <a:txBody>
                    <a:bodyPr/>
                    <a:lstStyle/>
                    <a:p>
                      <a:pPr marL="285750" indent="-285750">
                        <a:buFont typeface="Arial" panose="020B0604020202020204" pitchFamily="34" charset="0"/>
                        <a:buChar char="•"/>
                      </a:pPr>
                      <a:r>
                        <a:rPr lang="en-IN" dirty="0">
                          <a:latin typeface="Calibri" panose="020F0502020204030204" pitchFamily="34" charset="0"/>
                          <a:cs typeface="Calibri" panose="020F0502020204030204" pitchFamily="34" charset="0"/>
                        </a:rPr>
                        <a:t>Meet specific business needs</a:t>
                      </a:r>
                    </a:p>
                    <a:p>
                      <a:pPr marL="285750" indent="-285750">
                        <a:buFont typeface="Arial" panose="020B0604020202020204" pitchFamily="34" charset="0"/>
                        <a:buChar char="•"/>
                      </a:pPr>
                      <a:endParaRPr lang="en-IN"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xmlns="" val="4083381004"/>
                  </a:ext>
                </a:extLst>
              </a:tr>
              <a:tr h="370840">
                <a:tc>
                  <a:txBody>
                    <a:bodyPr/>
                    <a:lstStyle/>
                    <a:p>
                      <a:endParaRPr lang="en-IN" dirty="0"/>
                    </a:p>
                  </a:txBody>
                  <a:tcPr/>
                </a:tc>
                <a:extLst>
                  <a:ext uri="{0D108BD9-81ED-4DB2-BD59-A6C34878D82A}">
                    <a16:rowId xmlns:a16="http://schemas.microsoft.com/office/drawing/2014/main" xmlns="" val="3352297402"/>
                  </a:ext>
                </a:extLst>
              </a:tr>
            </a:tbl>
          </a:graphicData>
        </a:graphic>
      </p:graphicFrame>
      <p:sp>
        <p:nvSpPr>
          <p:cNvPr id="6" name="Title 5">
            <a:extLst>
              <a:ext uri="{FF2B5EF4-FFF2-40B4-BE49-F238E27FC236}">
                <a16:creationId xmlns:a16="http://schemas.microsoft.com/office/drawing/2014/main" xmlns="" id="{FE09E02B-5A4F-2F75-770C-FC814C70065B}"/>
              </a:ext>
            </a:extLst>
          </p:cNvPr>
          <p:cNvSpPr>
            <a:spLocks noGrp="1"/>
          </p:cNvSpPr>
          <p:nvPr>
            <p:ph type="title"/>
          </p:nvPr>
        </p:nvSpPr>
        <p:spPr/>
        <p:txBody>
          <a:bodyPr>
            <a:normAutofit/>
          </a:bodyPr>
          <a:lstStyle/>
          <a:p>
            <a:r>
              <a:rPr lang="en-US" dirty="0"/>
              <a:t>Deployment Models of the Cloud</a:t>
            </a:r>
            <a:endParaRPr lang="en-IN" dirty="0"/>
          </a:p>
        </p:txBody>
      </p:sp>
      <p:graphicFrame>
        <p:nvGraphicFramePr>
          <p:cNvPr id="8" name="Table 7">
            <a:extLst>
              <a:ext uri="{FF2B5EF4-FFF2-40B4-BE49-F238E27FC236}">
                <a16:creationId xmlns:a16="http://schemas.microsoft.com/office/drawing/2014/main" xmlns="" id="{C9CD42DB-2688-85C3-BD28-624AB00F0319}"/>
              </a:ext>
            </a:extLst>
          </p:cNvPr>
          <p:cNvGraphicFramePr>
            <a:graphicFrameLocks/>
          </p:cNvGraphicFramePr>
          <p:nvPr>
            <p:extLst>
              <p:ext uri="{D42A27DB-BD31-4B8C-83A1-F6EECF244321}">
                <p14:modId xmlns:p14="http://schemas.microsoft.com/office/powerpoint/2010/main" xmlns="" val="2198121784"/>
              </p:ext>
            </p:extLst>
          </p:nvPr>
        </p:nvGraphicFramePr>
        <p:xfrm>
          <a:off x="4410075" y="1533702"/>
          <a:ext cx="3371850" cy="3628822"/>
        </p:xfrm>
        <a:graphic>
          <a:graphicData uri="http://schemas.openxmlformats.org/drawingml/2006/table">
            <a:tbl>
              <a:tblPr firstRow="1" bandRow="1">
                <a:tableStyleId>{2D5ABB26-0587-4C30-8999-92F81FD0307C}</a:tableStyleId>
              </a:tblPr>
              <a:tblGrid>
                <a:gridCol w="3371850">
                  <a:extLst>
                    <a:ext uri="{9D8B030D-6E8A-4147-A177-3AD203B41FA5}">
                      <a16:colId xmlns:a16="http://schemas.microsoft.com/office/drawing/2014/main" xmlns="" val="3818554118"/>
                    </a:ext>
                  </a:extLst>
                </a:gridCol>
              </a:tblGrid>
              <a:tr h="418262">
                <a:tc>
                  <a:txBody>
                    <a:bodyPr/>
                    <a:lstStyle/>
                    <a:p>
                      <a:pPr algn="ctr"/>
                      <a:r>
                        <a:rPr lang="en-IN" sz="1800" b="1" i="0" u="none" strike="noStrike" kern="1200" baseline="0" dirty="0">
                          <a:solidFill>
                            <a:schemeClr val="tx1"/>
                          </a:solidFill>
                          <a:latin typeface="+mn-lt"/>
                          <a:ea typeface="+mn-ea"/>
                          <a:cs typeface="+mn-cs"/>
                        </a:rPr>
                        <a:t>Public Cloud:</a:t>
                      </a:r>
                      <a:endParaRPr lang="en-IN" b="1" dirty="0"/>
                    </a:p>
                  </a:txBody>
                  <a:tcPr/>
                </a:tc>
                <a:extLst>
                  <a:ext uri="{0D108BD9-81ED-4DB2-BD59-A6C34878D82A}">
                    <a16:rowId xmlns:a16="http://schemas.microsoft.com/office/drawing/2014/main" xmlns="" val="2691898852"/>
                  </a:ext>
                </a:extLst>
              </a:tr>
              <a:tr h="370840">
                <a:tc>
                  <a:txBody>
                    <a:bodyPr/>
                    <a:lstStyle/>
                    <a:p>
                      <a:pPr marL="285750" indent="-285750">
                        <a:buFont typeface="Arial" panose="020B0604020202020204" pitchFamily="34" charset="0"/>
                        <a:buChar char="•"/>
                      </a:pPr>
                      <a:r>
                        <a:rPr lang="en-IN" sz="1800" b="0" i="0" u="none" strike="noStrike" kern="1200" baseline="0" dirty="0">
                          <a:solidFill>
                            <a:schemeClr val="tx1"/>
                          </a:solidFill>
                          <a:latin typeface="Calibri" panose="020F0502020204030204" pitchFamily="34" charset="0"/>
                          <a:ea typeface="+mn-ea"/>
                          <a:cs typeface="Calibri" panose="020F0502020204030204" pitchFamily="34" charset="0"/>
                        </a:rPr>
                        <a:t>Cloud resources owned </a:t>
                      </a:r>
                      <a:r>
                        <a:rPr lang="en-US" sz="1800" b="0" i="0" u="none" strike="noStrike" kern="1200" baseline="0" dirty="0">
                          <a:solidFill>
                            <a:schemeClr val="tx1"/>
                          </a:solidFill>
                          <a:latin typeface="Calibri" panose="020F0502020204030204" pitchFamily="34" charset="0"/>
                          <a:ea typeface="+mn-ea"/>
                          <a:cs typeface="Calibri" panose="020F0502020204030204" pitchFamily="34" charset="0"/>
                        </a:rPr>
                        <a:t>and operated by a third-party </a:t>
                      </a:r>
                      <a:r>
                        <a:rPr lang="en-IN" sz="1800" b="0" i="0" u="none" strike="noStrike" kern="1200" baseline="0" dirty="0">
                          <a:solidFill>
                            <a:schemeClr val="tx1"/>
                          </a:solidFill>
                          <a:latin typeface="Calibri" panose="020F0502020204030204" pitchFamily="34" charset="0"/>
                          <a:ea typeface="+mn-ea"/>
                          <a:cs typeface="Calibri" panose="020F0502020204030204" pitchFamily="34" charset="0"/>
                        </a:rPr>
                        <a:t>cloud service provider delivered over the Internet.</a:t>
                      </a:r>
                      <a:endParaRPr lang="en-IN"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xmlns="" val="2201807143"/>
                  </a:ext>
                </a:extLst>
              </a:tr>
              <a:tr h="370840">
                <a:tc>
                  <a:txBody>
                    <a:bodyPr/>
                    <a:lstStyle/>
                    <a:p>
                      <a:pPr marL="285750" indent="-285750">
                        <a:buFont typeface="Arial" panose="020B0604020202020204" pitchFamily="34" charset="0"/>
                        <a:buChar char="•"/>
                      </a:pPr>
                      <a:r>
                        <a:rPr lang="en-IN" sz="1800" b="0" i="0" u="none" strike="noStrike" kern="1200" baseline="0" dirty="0">
                          <a:solidFill>
                            <a:schemeClr val="tx1"/>
                          </a:solidFill>
                          <a:latin typeface="Calibri" panose="020F0502020204030204" pitchFamily="34" charset="0"/>
                          <a:ea typeface="+mn-ea"/>
                          <a:cs typeface="Calibri" panose="020F0502020204030204" pitchFamily="34" charset="0"/>
                        </a:rPr>
                        <a:t>Six Advantages of Cloud Computing</a:t>
                      </a:r>
                      <a:endParaRPr lang="en-IN"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xmlns="" val="1868098828"/>
                  </a:ext>
                </a:extLst>
              </a:tr>
              <a:tr h="370840">
                <a:tc>
                  <a:txBody>
                    <a:bodyPr/>
                    <a:lstStyle/>
                    <a:p>
                      <a:pPr marL="285750" indent="-285750">
                        <a:buFont typeface="Arial" panose="020B0604020202020204" pitchFamily="34" charset="0"/>
                        <a:buChar char="•"/>
                      </a:pPr>
                      <a:r>
                        <a:rPr lang="en-IN" dirty="0">
                          <a:latin typeface="Calibri" panose="020F0502020204030204" pitchFamily="34" charset="0"/>
                          <a:cs typeface="Calibri" panose="020F0502020204030204" pitchFamily="34" charset="0"/>
                        </a:rPr>
                        <a:t>Meet specific business needs</a:t>
                      </a:r>
                    </a:p>
                    <a:p>
                      <a:endParaRPr lang="en-IN"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xmlns="" val="3143955538"/>
                  </a:ext>
                </a:extLst>
              </a:tr>
              <a:tr h="370840">
                <a:tc>
                  <a:txBody>
                    <a:bodyPr/>
                    <a:lstStyle/>
                    <a:p>
                      <a:pPr marL="285750" indent="-285750">
                        <a:buFont typeface="Arial" panose="020B0604020202020204" pitchFamily="34" charset="0"/>
                        <a:buChar char="•"/>
                      </a:pPr>
                      <a:endParaRPr lang="en-IN" dirty="0"/>
                    </a:p>
                  </a:txBody>
                  <a:tcPr/>
                </a:tc>
                <a:extLst>
                  <a:ext uri="{0D108BD9-81ED-4DB2-BD59-A6C34878D82A}">
                    <a16:rowId xmlns:a16="http://schemas.microsoft.com/office/drawing/2014/main" xmlns="" val="4083381004"/>
                  </a:ext>
                </a:extLst>
              </a:tr>
              <a:tr h="370840">
                <a:tc>
                  <a:txBody>
                    <a:bodyPr/>
                    <a:lstStyle/>
                    <a:p>
                      <a:endParaRPr lang="en-IN" dirty="0"/>
                    </a:p>
                  </a:txBody>
                  <a:tcPr/>
                </a:tc>
                <a:extLst>
                  <a:ext uri="{0D108BD9-81ED-4DB2-BD59-A6C34878D82A}">
                    <a16:rowId xmlns:a16="http://schemas.microsoft.com/office/drawing/2014/main" xmlns="" val="3352297402"/>
                  </a:ext>
                </a:extLst>
              </a:tr>
            </a:tbl>
          </a:graphicData>
        </a:graphic>
      </p:graphicFrame>
      <p:graphicFrame>
        <p:nvGraphicFramePr>
          <p:cNvPr id="9" name="Table 8">
            <a:extLst>
              <a:ext uri="{FF2B5EF4-FFF2-40B4-BE49-F238E27FC236}">
                <a16:creationId xmlns:a16="http://schemas.microsoft.com/office/drawing/2014/main" xmlns="" id="{FD13C092-BF05-CE69-ED2A-464A544D45BB}"/>
              </a:ext>
            </a:extLst>
          </p:cNvPr>
          <p:cNvGraphicFramePr>
            <a:graphicFrameLocks/>
          </p:cNvGraphicFramePr>
          <p:nvPr>
            <p:extLst>
              <p:ext uri="{D42A27DB-BD31-4B8C-83A1-F6EECF244321}">
                <p14:modId xmlns:p14="http://schemas.microsoft.com/office/powerpoint/2010/main" xmlns="" val="4106296548"/>
              </p:ext>
            </p:extLst>
          </p:nvPr>
        </p:nvGraphicFramePr>
        <p:xfrm>
          <a:off x="7840980" y="1533423"/>
          <a:ext cx="3371850" cy="3873563"/>
        </p:xfrm>
        <a:graphic>
          <a:graphicData uri="http://schemas.openxmlformats.org/drawingml/2006/table">
            <a:tbl>
              <a:tblPr firstRow="1" bandRow="1">
                <a:tableStyleId>{2D5ABB26-0587-4C30-8999-92F81FD0307C}</a:tableStyleId>
              </a:tblPr>
              <a:tblGrid>
                <a:gridCol w="3371850">
                  <a:extLst>
                    <a:ext uri="{9D8B030D-6E8A-4147-A177-3AD203B41FA5}">
                      <a16:colId xmlns:a16="http://schemas.microsoft.com/office/drawing/2014/main" xmlns="" val="3818554118"/>
                    </a:ext>
                  </a:extLst>
                </a:gridCol>
              </a:tblGrid>
              <a:tr h="388683">
                <a:tc>
                  <a:txBody>
                    <a:bodyPr/>
                    <a:lstStyle/>
                    <a:p>
                      <a:pPr algn="ctr"/>
                      <a:r>
                        <a:rPr lang="en-IN" sz="1800" b="1" i="0" u="none" strike="noStrike" kern="1200" baseline="0" dirty="0">
                          <a:solidFill>
                            <a:schemeClr val="tx1"/>
                          </a:solidFill>
                          <a:latin typeface="+mn-lt"/>
                          <a:ea typeface="+mn-ea"/>
                          <a:cs typeface="+mn-cs"/>
                        </a:rPr>
                        <a:t>Hybrid Cloud:</a:t>
                      </a:r>
                      <a:endParaRPr lang="en-IN" b="1" dirty="0"/>
                    </a:p>
                  </a:txBody>
                  <a:tcPr/>
                </a:tc>
                <a:extLst>
                  <a:ext uri="{0D108BD9-81ED-4DB2-BD59-A6C34878D82A}">
                    <a16:rowId xmlns:a16="http://schemas.microsoft.com/office/drawing/2014/main" xmlns="" val="2691898852"/>
                  </a:ext>
                </a:extLst>
              </a:tr>
              <a:tr h="370840">
                <a:tc>
                  <a:txBody>
                    <a:bodyPr/>
                    <a:lstStyle/>
                    <a:p>
                      <a:pPr marL="285750" indent="-285750">
                        <a:buFont typeface="Arial" panose="020B0604020202020204" pitchFamily="34" charset="0"/>
                        <a:buChar char="•"/>
                      </a:pPr>
                      <a:r>
                        <a:rPr lang="en-IN" sz="1800" b="0" i="0" u="none" strike="noStrike" kern="1200" baseline="0" dirty="0">
                          <a:solidFill>
                            <a:schemeClr val="tx1"/>
                          </a:solidFill>
                          <a:latin typeface="Calibri" panose="020F0502020204030204" pitchFamily="34" charset="0"/>
                          <a:ea typeface="+mn-ea"/>
                          <a:cs typeface="Calibri" panose="020F0502020204030204" pitchFamily="34" charset="0"/>
                        </a:rPr>
                        <a:t>Keep some servers on premises and extend some capabilities to the Cloud</a:t>
                      </a:r>
                      <a:endParaRPr lang="en-IN"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xmlns="" val="2201807143"/>
                  </a:ext>
                </a:extLst>
              </a:tr>
              <a:tr h="370840">
                <a:tc>
                  <a:txBody>
                    <a:bodyPr/>
                    <a:lstStyle/>
                    <a:p>
                      <a:pPr marL="285750" indent="-285750">
                        <a:buFont typeface="Arial" panose="020B0604020202020204" pitchFamily="34" charset="0"/>
                        <a:buChar char="•"/>
                      </a:pPr>
                      <a:r>
                        <a:rPr lang="en-IN" sz="1800" b="0" i="0" u="none" strike="noStrike" kern="1200" baseline="0" dirty="0">
                          <a:solidFill>
                            <a:schemeClr val="tx1"/>
                          </a:solidFill>
                          <a:latin typeface="Calibri" panose="020F0502020204030204" pitchFamily="34" charset="0"/>
                          <a:ea typeface="+mn-ea"/>
                          <a:cs typeface="Calibri" panose="020F0502020204030204" pitchFamily="34" charset="0"/>
                        </a:rPr>
                        <a:t>Control over sensitive assets in your private infrastructure</a:t>
                      </a:r>
                      <a:endParaRPr lang="en-IN"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xmlns="" val="1868098828"/>
                  </a:ext>
                </a:extLst>
              </a:tr>
              <a:tr h="0">
                <a:tc>
                  <a:txBody>
                    <a:bodyPr/>
                    <a:lstStyle/>
                    <a:p>
                      <a:pPr marL="285750" indent="-285750">
                        <a:buFont typeface="Arial" panose="020B0604020202020204" pitchFamily="34" charset="0"/>
                        <a:buChar char="•"/>
                      </a:pPr>
                      <a:r>
                        <a:rPr lang="en-IN" sz="1800" b="0" i="0" u="none" strike="noStrike" kern="1200" baseline="0" dirty="0">
                          <a:solidFill>
                            <a:schemeClr val="tx1"/>
                          </a:solidFill>
                          <a:latin typeface="Calibri" panose="020F0502020204030204" pitchFamily="34" charset="0"/>
                          <a:ea typeface="+mn-ea"/>
                          <a:cs typeface="Calibri" panose="020F0502020204030204" pitchFamily="34" charset="0"/>
                        </a:rPr>
                        <a:t>Flexibility and cost effectiveness of the public cloud</a:t>
                      </a:r>
                      <a:endParaRPr lang="en-IN" dirty="0">
                        <a:latin typeface="Calibri" panose="020F0502020204030204" pitchFamily="34" charset="0"/>
                        <a:cs typeface="Calibri" panose="020F0502020204030204" pitchFamily="34" charset="0"/>
                      </a:endParaRPr>
                    </a:p>
                    <a:p>
                      <a:endParaRPr lang="en-IN" dirty="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xmlns="" val="3143955538"/>
                  </a:ext>
                </a:extLst>
              </a:tr>
              <a:tr h="370840">
                <a:tc>
                  <a:txBody>
                    <a:bodyPr/>
                    <a:lstStyle/>
                    <a:p>
                      <a:endParaRPr lang="en-IN" dirty="0"/>
                    </a:p>
                  </a:txBody>
                  <a:tcPr/>
                </a:tc>
                <a:extLst>
                  <a:ext uri="{0D108BD9-81ED-4DB2-BD59-A6C34878D82A}">
                    <a16:rowId xmlns:a16="http://schemas.microsoft.com/office/drawing/2014/main" xmlns="" val="4083381004"/>
                  </a:ext>
                </a:extLst>
              </a:tr>
              <a:tr h="370840">
                <a:tc>
                  <a:txBody>
                    <a:bodyPr/>
                    <a:lstStyle/>
                    <a:p>
                      <a:endParaRPr lang="en-IN" dirty="0"/>
                    </a:p>
                  </a:txBody>
                  <a:tcPr/>
                </a:tc>
                <a:extLst>
                  <a:ext uri="{0D108BD9-81ED-4DB2-BD59-A6C34878D82A}">
                    <a16:rowId xmlns:a16="http://schemas.microsoft.com/office/drawing/2014/main" xmlns="" val="3352297402"/>
                  </a:ext>
                </a:extLst>
              </a:tr>
            </a:tbl>
          </a:graphicData>
        </a:graphic>
      </p:graphicFrame>
      <p:pic>
        <p:nvPicPr>
          <p:cNvPr id="12" name="Picture 11">
            <a:extLst>
              <a:ext uri="{FF2B5EF4-FFF2-40B4-BE49-F238E27FC236}">
                <a16:creationId xmlns:a16="http://schemas.microsoft.com/office/drawing/2014/main" xmlns="" id="{523B0C01-9F3D-29F3-5269-9B5D215476CD}"/>
              </a:ext>
            </a:extLst>
          </p:cNvPr>
          <p:cNvPicPr>
            <a:picLocks noChangeAspect="1"/>
          </p:cNvPicPr>
          <p:nvPr/>
        </p:nvPicPr>
        <p:blipFill>
          <a:blip r:embed="rId2"/>
          <a:stretch>
            <a:fillRect/>
          </a:stretch>
        </p:blipFill>
        <p:spPr>
          <a:xfrm>
            <a:off x="1312681" y="4795483"/>
            <a:ext cx="2472271" cy="568585"/>
          </a:xfrm>
          <a:prstGeom prst="rect">
            <a:avLst/>
          </a:prstGeom>
        </p:spPr>
      </p:pic>
      <p:pic>
        <p:nvPicPr>
          <p:cNvPr id="16" name="Picture 15">
            <a:extLst>
              <a:ext uri="{FF2B5EF4-FFF2-40B4-BE49-F238E27FC236}">
                <a16:creationId xmlns:a16="http://schemas.microsoft.com/office/drawing/2014/main" xmlns="" id="{2E9D78B6-93CA-1D06-1634-9552A7644274}"/>
              </a:ext>
            </a:extLst>
          </p:cNvPr>
          <p:cNvPicPr>
            <a:picLocks noChangeAspect="1"/>
          </p:cNvPicPr>
          <p:nvPr/>
        </p:nvPicPr>
        <p:blipFill>
          <a:blip r:embed="rId3"/>
          <a:stretch>
            <a:fillRect/>
          </a:stretch>
        </p:blipFill>
        <p:spPr>
          <a:xfrm>
            <a:off x="4612583" y="4610433"/>
            <a:ext cx="3027794" cy="938687"/>
          </a:xfrm>
          <a:prstGeom prst="rect">
            <a:avLst/>
          </a:prstGeom>
        </p:spPr>
      </p:pic>
      <p:pic>
        <p:nvPicPr>
          <p:cNvPr id="18" name="Picture 17">
            <a:extLst>
              <a:ext uri="{FF2B5EF4-FFF2-40B4-BE49-F238E27FC236}">
                <a16:creationId xmlns:a16="http://schemas.microsoft.com/office/drawing/2014/main" xmlns="" id="{267B2440-D90E-347E-F639-98FD7A088377}"/>
              </a:ext>
            </a:extLst>
          </p:cNvPr>
          <p:cNvPicPr>
            <a:picLocks noChangeAspect="1"/>
          </p:cNvPicPr>
          <p:nvPr/>
        </p:nvPicPr>
        <p:blipFill>
          <a:blip r:embed="rId4"/>
          <a:stretch>
            <a:fillRect/>
          </a:stretch>
        </p:blipFill>
        <p:spPr>
          <a:xfrm>
            <a:off x="8335769" y="4630854"/>
            <a:ext cx="2382272" cy="897841"/>
          </a:xfrm>
          <a:prstGeom prst="rect">
            <a:avLst/>
          </a:prstGeom>
        </p:spPr>
      </p:pic>
    </p:spTree>
    <p:extLst>
      <p:ext uri="{BB962C8B-B14F-4D97-AF65-F5344CB8AC3E}">
        <p14:creationId xmlns:p14="http://schemas.microsoft.com/office/powerpoint/2010/main" xmlns="" val="2641304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D44CDE1D-60DE-3AD6-FFC6-76D203AB7D17}"/>
              </a:ext>
            </a:extLst>
          </p:cNvPr>
          <p:cNvSpPr>
            <a:spLocks noGrp="1"/>
          </p:cNvSpPr>
          <p:nvPr>
            <p:ph type="dt" sz="half" idx="10"/>
          </p:nvPr>
        </p:nvSpPr>
        <p:spPr/>
        <p:txBody>
          <a:bodyPr/>
          <a:lstStyle/>
          <a:p>
            <a:r>
              <a:rPr lang="en-IN"/>
              <a:t>Day 1</a:t>
            </a:r>
            <a:endParaRPr lang="en-IN" dirty="0"/>
          </a:p>
        </p:txBody>
      </p:sp>
      <p:sp>
        <p:nvSpPr>
          <p:cNvPr id="3" name="Footer Placeholder 2">
            <a:extLst>
              <a:ext uri="{FF2B5EF4-FFF2-40B4-BE49-F238E27FC236}">
                <a16:creationId xmlns:a16="http://schemas.microsoft.com/office/drawing/2014/main" xmlns="" id="{2DBE7A17-826A-9DA7-5645-3F270249D009}"/>
              </a:ext>
            </a:extLst>
          </p:cNvPr>
          <p:cNvSpPr>
            <a:spLocks noGrp="1"/>
          </p:cNvSpPr>
          <p:nvPr>
            <p:ph type="ftr" sz="quarter" idx="11"/>
          </p:nvPr>
        </p:nvSpPr>
        <p:spPr/>
        <p:txBody>
          <a:bodyPr/>
          <a:lstStyle/>
          <a:p>
            <a:r>
              <a:rPr lang="en-IN"/>
              <a:t>Introduction to Cloud</a:t>
            </a:r>
            <a:endParaRPr lang="en-IN" dirty="0"/>
          </a:p>
        </p:txBody>
      </p:sp>
      <p:sp>
        <p:nvSpPr>
          <p:cNvPr id="4" name="Slide Number Placeholder 3">
            <a:extLst>
              <a:ext uri="{FF2B5EF4-FFF2-40B4-BE49-F238E27FC236}">
                <a16:creationId xmlns:a16="http://schemas.microsoft.com/office/drawing/2014/main" xmlns="" id="{E45DAC1C-5F43-0B31-2900-5737DC4A33A0}"/>
              </a:ext>
            </a:extLst>
          </p:cNvPr>
          <p:cNvSpPr>
            <a:spLocks noGrp="1"/>
          </p:cNvSpPr>
          <p:nvPr>
            <p:ph type="sldNum" sz="quarter" idx="12"/>
          </p:nvPr>
        </p:nvSpPr>
        <p:spPr/>
        <p:txBody>
          <a:bodyPr/>
          <a:lstStyle/>
          <a:p>
            <a:fld id="{AF5A65D5-10C0-4B1A-9C99-2CF1681379E4}" type="slidenum">
              <a:rPr lang="en-IN" smtClean="0"/>
              <a:pPr/>
              <a:t>12</a:t>
            </a:fld>
            <a:endParaRPr lang="en-IN" dirty="0"/>
          </a:p>
        </p:txBody>
      </p:sp>
      <p:sp>
        <p:nvSpPr>
          <p:cNvPr id="5" name="Content Placeholder 4">
            <a:extLst>
              <a:ext uri="{FF2B5EF4-FFF2-40B4-BE49-F238E27FC236}">
                <a16:creationId xmlns:a16="http://schemas.microsoft.com/office/drawing/2014/main" xmlns="" id="{B60B63AD-9151-0339-B3A1-E75D18A2B9B7}"/>
              </a:ext>
            </a:extLst>
          </p:cNvPr>
          <p:cNvSpPr>
            <a:spLocks noGrp="1"/>
          </p:cNvSpPr>
          <p:nvPr>
            <p:ph idx="1"/>
          </p:nvPr>
        </p:nvSpPr>
        <p:spPr/>
        <p:txBody>
          <a:bodyPr>
            <a:normAutofit/>
          </a:bodyPr>
          <a:lstStyle/>
          <a:p>
            <a:r>
              <a:rPr lang="en-IN" dirty="0"/>
              <a:t> </a:t>
            </a:r>
            <a:r>
              <a:rPr lang="en-US" dirty="0"/>
              <a:t>On-demand self service:</a:t>
            </a:r>
          </a:p>
          <a:p>
            <a:pPr lvl="1"/>
            <a:r>
              <a:rPr lang="en-US" sz="1800" dirty="0"/>
              <a:t>Users can provision resources and use them without human interaction from the service provider</a:t>
            </a:r>
          </a:p>
          <a:p>
            <a:r>
              <a:rPr lang="en-US" dirty="0"/>
              <a:t> Broad network access:</a:t>
            </a:r>
          </a:p>
          <a:p>
            <a:pPr lvl="1"/>
            <a:r>
              <a:rPr lang="en-US" sz="1800" dirty="0"/>
              <a:t>Resources available over the network, and can be accessed by diverse client platforms</a:t>
            </a:r>
          </a:p>
          <a:p>
            <a:r>
              <a:rPr lang="en-US" dirty="0"/>
              <a:t> Multi-tenancy and resource pooling:</a:t>
            </a:r>
          </a:p>
          <a:p>
            <a:pPr lvl="1"/>
            <a:r>
              <a:rPr lang="en-US" sz="1800" dirty="0"/>
              <a:t>Multiple customers can share the same infrastructure and applications with security and privacy</a:t>
            </a:r>
          </a:p>
          <a:p>
            <a:pPr lvl="1"/>
            <a:r>
              <a:rPr lang="en-US" sz="1800" dirty="0"/>
              <a:t>Multiple customers are serviced from the same physical resources</a:t>
            </a:r>
          </a:p>
          <a:p>
            <a:r>
              <a:rPr lang="en-US" dirty="0"/>
              <a:t> Rapid elasticity and scalability:</a:t>
            </a:r>
          </a:p>
          <a:p>
            <a:pPr lvl="1"/>
            <a:r>
              <a:rPr lang="en-US" sz="1800" dirty="0"/>
              <a:t>Automatically and quickly acquire and dispose resources when needed</a:t>
            </a:r>
          </a:p>
          <a:p>
            <a:pPr lvl="1"/>
            <a:r>
              <a:rPr lang="en-US" sz="1800" dirty="0"/>
              <a:t>Quickly and easily scale based on demand</a:t>
            </a:r>
          </a:p>
          <a:p>
            <a:r>
              <a:rPr lang="en-US" dirty="0"/>
              <a:t> Measured service:</a:t>
            </a:r>
          </a:p>
          <a:p>
            <a:pPr lvl="1"/>
            <a:r>
              <a:rPr lang="en-US" sz="1800" dirty="0"/>
              <a:t>Usage is measured, users pay correctly for what they have used</a:t>
            </a:r>
            <a:endParaRPr lang="en-IN" sz="1800" dirty="0"/>
          </a:p>
        </p:txBody>
      </p:sp>
      <p:sp>
        <p:nvSpPr>
          <p:cNvPr id="6" name="Title 5">
            <a:extLst>
              <a:ext uri="{FF2B5EF4-FFF2-40B4-BE49-F238E27FC236}">
                <a16:creationId xmlns:a16="http://schemas.microsoft.com/office/drawing/2014/main" xmlns="" id="{41A2E67B-BD9B-8A48-2869-A5399C281DDB}"/>
              </a:ext>
            </a:extLst>
          </p:cNvPr>
          <p:cNvSpPr>
            <a:spLocks noGrp="1"/>
          </p:cNvSpPr>
          <p:nvPr>
            <p:ph type="title"/>
          </p:nvPr>
        </p:nvSpPr>
        <p:spPr/>
        <p:txBody>
          <a:bodyPr>
            <a:normAutofit/>
          </a:bodyPr>
          <a:lstStyle/>
          <a:p>
            <a:r>
              <a:rPr lang="en-US" sz="4000" dirty="0"/>
              <a:t>Characteristics of Cloud Computing</a:t>
            </a:r>
            <a:endParaRPr lang="en-IN" sz="4400" dirty="0"/>
          </a:p>
        </p:txBody>
      </p:sp>
    </p:spTree>
    <p:extLst>
      <p:ext uri="{BB962C8B-B14F-4D97-AF65-F5344CB8AC3E}">
        <p14:creationId xmlns:p14="http://schemas.microsoft.com/office/powerpoint/2010/main" xmlns="" val="466968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3F8138EA-4050-9E1C-78B5-369CE68F5A93}"/>
              </a:ext>
            </a:extLst>
          </p:cNvPr>
          <p:cNvSpPr>
            <a:spLocks noGrp="1"/>
          </p:cNvSpPr>
          <p:nvPr>
            <p:ph type="dt" sz="half" idx="10"/>
          </p:nvPr>
        </p:nvSpPr>
        <p:spPr/>
        <p:txBody>
          <a:bodyPr/>
          <a:lstStyle/>
          <a:p>
            <a:r>
              <a:rPr lang="en-IN"/>
              <a:t>Day 1</a:t>
            </a:r>
            <a:endParaRPr lang="en-IN" dirty="0"/>
          </a:p>
        </p:txBody>
      </p:sp>
      <p:sp>
        <p:nvSpPr>
          <p:cNvPr id="3" name="Footer Placeholder 2">
            <a:extLst>
              <a:ext uri="{FF2B5EF4-FFF2-40B4-BE49-F238E27FC236}">
                <a16:creationId xmlns:a16="http://schemas.microsoft.com/office/drawing/2014/main" xmlns="" id="{2BB3A0B8-CE50-1285-A35B-2DCD52CBC8A2}"/>
              </a:ext>
            </a:extLst>
          </p:cNvPr>
          <p:cNvSpPr>
            <a:spLocks noGrp="1"/>
          </p:cNvSpPr>
          <p:nvPr>
            <p:ph type="ftr" sz="quarter" idx="11"/>
          </p:nvPr>
        </p:nvSpPr>
        <p:spPr/>
        <p:txBody>
          <a:bodyPr/>
          <a:lstStyle/>
          <a:p>
            <a:r>
              <a:rPr lang="en-IN"/>
              <a:t>Introduction to Cloud</a:t>
            </a:r>
            <a:endParaRPr lang="en-IN" dirty="0"/>
          </a:p>
        </p:txBody>
      </p:sp>
      <p:sp>
        <p:nvSpPr>
          <p:cNvPr id="4" name="Slide Number Placeholder 3">
            <a:extLst>
              <a:ext uri="{FF2B5EF4-FFF2-40B4-BE49-F238E27FC236}">
                <a16:creationId xmlns:a16="http://schemas.microsoft.com/office/drawing/2014/main" xmlns="" id="{9D77C1E3-901B-D557-4BBB-FB941FEB4E35}"/>
              </a:ext>
            </a:extLst>
          </p:cNvPr>
          <p:cNvSpPr>
            <a:spLocks noGrp="1"/>
          </p:cNvSpPr>
          <p:nvPr>
            <p:ph type="sldNum" sz="quarter" idx="12"/>
          </p:nvPr>
        </p:nvSpPr>
        <p:spPr/>
        <p:txBody>
          <a:bodyPr/>
          <a:lstStyle/>
          <a:p>
            <a:fld id="{AF5A65D5-10C0-4B1A-9C99-2CF1681379E4}" type="slidenum">
              <a:rPr lang="en-IN" smtClean="0"/>
              <a:pPr/>
              <a:t>13</a:t>
            </a:fld>
            <a:endParaRPr lang="en-IN" dirty="0"/>
          </a:p>
        </p:txBody>
      </p:sp>
      <p:sp>
        <p:nvSpPr>
          <p:cNvPr id="5" name="Content Placeholder 4">
            <a:extLst>
              <a:ext uri="{FF2B5EF4-FFF2-40B4-BE49-F238E27FC236}">
                <a16:creationId xmlns:a16="http://schemas.microsoft.com/office/drawing/2014/main" xmlns="" id="{D8881FD7-2F33-A278-0718-BDEBED171849}"/>
              </a:ext>
            </a:extLst>
          </p:cNvPr>
          <p:cNvSpPr>
            <a:spLocks noGrp="1"/>
          </p:cNvSpPr>
          <p:nvPr>
            <p:ph idx="1"/>
          </p:nvPr>
        </p:nvSpPr>
        <p:spPr/>
        <p:txBody>
          <a:bodyPr/>
          <a:lstStyle/>
          <a:p>
            <a:r>
              <a:rPr lang="en-IN" dirty="0"/>
              <a:t> </a:t>
            </a:r>
            <a:r>
              <a:rPr lang="en-US" dirty="0"/>
              <a:t>Trade capital expense (CAPEX) for operational expense (OPEX)</a:t>
            </a:r>
          </a:p>
          <a:p>
            <a:pPr lvl="1"/>
            <a:r>
              <a:rPr lang="en-US" dirty="0"/>
              <a:t>Pay On-Demand: don’t own hardware</a:t>
            </a:r>
          </a:p>
          <a:p>
            <a:pPr lvl="1"/>
            <a:r>
              <a:rPr lang="en-US" dirty="0"/>
              <a:t>Reduced Total Cost of Ownership (TCO) &amp; Operational Expense (OPEX)</a:t>
            </a:r>
          </a:p>
          <a:p>
            <a:r>
              <a:rPr lang="en-US" dirty="0"/>
              <a:t> Benefit from massive economies of scale</a:t>
            </a:r>
          </a:p>
          <a:p>
            <a:pPr lvl="1"/>
            <a:r>
              <a:rPr lang="en-US" dirty="0"/>
              <a:t>Prices are reduced as AWS is more efficient due to large scale</a:t>
            </a:r>
          </a:p>
          <a:p>
            <a:r>
              <a:rPr lang="en-US" dirty="0"/>
              <a:t> Stop guessing capacity</a:t>
            </a:r>
          </a:p>
          <a:p>
            <a:pPr lvl="1"/>
            <a:r>
              <a:rPr lang="en-US" dirty="0"/>
              <a:t>Scale based on actual measured usage</a:t>
            </a:r>
          </a:p>
          <a:p>
            <a:r>
              <a:rPr lang="en-US" dirty="0"/>
              <a:t> Increase speed and agility</a:t>
            </a:r>
          </a:p>
          <a:p>
            <a:r>
              <a:rPr lang="en-US" dirty="0"/>
              <a:t> Stop spending money running and maintaining data centers</a:t>
            </a:r>
          </a:p>
          <a:p>
            <a:r>
              <a:rPr lang="en-US" dirty="0"/>
              <a:t> Go global in minutes: leverage the AWS global infrastructure</a:t>
            </a:r>
            <a:endParaRPr lang="en-IN" dirty="0"/>
          </a:p>
        </p:txBody>
      </p:sp>
      <p:sp>
        <p:nvSpPr>
          <p:cNvPr id="6" name="Title 5">
            <a:extLst>
              <a:ext uri="{FF2B5EF4-FFF2-40B4-BE49-F238E27FC236}">
                <a16:creationId xmlns:a16="http://schemas.microsoft.com/office/drawing/2014/main" xmlns="" id="{98F93C86-7895-125F-3CF0-27E61880A45A}"/>
              </a:ext>
            </a:extLst>
          </p:cNvPr>
          <p:cNvSpPr>
            <a:spLocks noGrp="1"/>
          </p:cNvSpPr>
          <p:nvPr>
            <p:ph type="title"/>
          </p:nvPr>
        </p:nvSpPr>
        <p:spPr/>
        <p:txBody>
          <a:bodyPr>
            <a:normAutofit/>
          </a:bodyPr>
          <a:lstStyle/>
          <a:p>
            <a:r>
              <a:rPr lang="en-US" sz="4400" dirty="0"/>
              <a:t>Advantages of Cloud Computing</a:t>
            </a:r>
            <a:endParaRPr lang="en-IN" sz="4400" dirty="0"/>
          </a:p>
        </p:txBody>
      </p:sp>
    </p:spTree>
    <p:extLst>
      <p:ext uri="{BB962C8B-B14F-4D97-AF65-F5344CB8AC3E}">
        <p14:creationId xmlns:p14="http://schemas.microsoft.com/office/powerpoint/2010/main" xmlns="" val="576938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AC849854-2BA8-C28E-4A48-E80BC638930C}"/>
              </a:ext>
            </a:extLst>
          </p:cNvPr>
          <p:cNvSpPr>
            <a:spLocks noGrp="1"/>
          </p:cNvSpPr>
          <p:nvPr>
            <p:ph type="dt" sz="half" idx="10"/>
          </p:nvPr>
        </p:nvSpPr>
        <p:spPr/>
        <p:txBody>
          <a:bodyPr/>
          <a:lstStyle/>
          <a:p>
            <a:r>
              <a:rPr lang="en-IN"/>
              <a:t>Day 1</a:t>
            </a:r>
            <a:endParaRPr lang="en-IN" dirty="0"/>
          </a:p>
        </p:txBody>
      </p:sp>
      <p:sp>
        <p:nvSpPr>
          <p:cNvPr id="3" name="Footer Placeholder 2">
            <a:extLst>
              <a:ext uri="{FF2B5EF4-FFF2-40B4-BE49-F238E27FC236}">
                <a16:creationId xmlns:a16="http://schemas.microsoft.com/office/drawing/2014/main" xmlns="" id="{8CDF096E-5CE7-C5F7-4066-EC18FC79EFA3}"/>
              </a:ext>
            </a:extLst>
          </p:cNvPr>
          <p:cNvSpPr>
            <a:spLocks noGrp="1"/>
          </p:cNvSpPr>
          <p:nvPr>
            <p:ph type="ftr" sz="quarter" idx="11"/>
          </p:nvPr>
        </p:nvSpPr>
        <p:spPr/>
        <p:txBody>
          <a:bodyPr/>
          <a:lstStyle/>
          <a:p>
            <a:r>
              <a:rPr lang="en-IN"/>
              <a:t>Introduction to Cloud</a:t>
            </a:r>
            <a:endParaRPr lang="en-IN" dirty="0"/>
          </a:p>
        </p:txBody>
      </p:sp>
      <p:sp>
        <p:nvSpPr>
          <p:cNvPr id="4" name="Slide Number Placeholder 3">
            <a:extLst>
              <a:ext uri="{FF2B5EF4-FFF2-40B4-BE49-F238E27FC236}">
                <a16:creationId xmlns:a16="http://schemas.microsoft.com/office/drawing/2014/main" xmlns="" id="{F649E158-5468-C384-A9F1-53779F3EAC17}"/>
              </a:ext>
            </a:extLst>
          </p:cNvPr>
          <p:cNvSpPr>
            <a:spLocks noGrp="1"/>
          </p:cNvSpPr>
          <p:nvPr>
            <p:ph type="sldNum" sz="quarter" idx="12"/>
          </p:nvPr>
        </p:nvSpPr>
        <p:spPr/>
        <p:txBody>
          <a:bodyPr/>
          <a:lstStyle/>
          <a:p>
            <a:fld id="{AF5A65D5-10C0-4B1A-9C99-2CF1681379E4}" type="slidenum">
              <a:rPr lang="en-IN" smtClean="0"/>
              <a:pPr/>
              <a:t>14</a:t>
            </a:fld>
            <a:endParaRPr lang="en-IN" dirty="0"/>
          </a:p>
        </p:txBody>
      </p:sp>
      <p:pic>
        <p:nvPicPr>
          <p:cNvPr id="4098" name="Picture 2" descr="Amazon and Google Add More Cloud Data Centers Worldwide | Fortune">
            <a:extLst>
              <a:ext uri="{FF2B5EF4-FFF2-40B4-BE49-F238E27FC236}">
                <a16:creationId xmlns:a16="http://schemas.microsoft.com/office/drawing/2014/main" xmlns="" id="{9CBD1975-3964-C85C-736C-9E414A288FFD}"/>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536276" y="1169241"/>
            <a:ext cx="7119448" cy="4736066"/>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a:extLst>
              <a:ext uri="{FF2B5EF4-FFF2-40B4-BE49-F238E27FC236}">
                <a16:creationId xmlns:a16="http://schemas.microsoft.com/office/drawing/2014/main" xmlns="" id="{7CECDEBB-E1EC-667E-4879-639CF326818E}"/>
              </a:ext>
            </a:extLst>
          </p:cNvPr>
          <p:cNvSpPr txBox="1"/>
          <p:nvPr/>
        </p:nvSpPr>
        <p:spPr>
          <a:xfrm>
            <a:off x="4076056" y="5905307"/>
            <a:ext cx="4039888" cy="369332"/>
          </a:xfrm>
          <a:prstGeom prst="rect">
            <a:avLst/>
          </a:prstGeom>
          <a:noFill/>
        </p:spPr>
        <p:txBody>
          <a:bodyPr wrap="none" rtlCol="0">
            <a:spAutoFit/>
          </a:bodyPr>
          <a:lstStyle/>
          <a:p>
            <a:r>
              <a:rPr lang="en-IN" dirty="0"/>
              <a:t>Fig. Cloud Servers in a data centre</a:t>
            </a:r>
          </a:p>
        </p:txBody>
      </p:sp>
    </p:spTree>
    <p:extLst>
      <p:ext uri="{BB962C8B-B14F-4D97-AF65-F5344CB8AC3E}">
        <p14:creationId xmlns:p14="http://schemas.microsoft.com/office/powerpoint/2010/main" xmlns="" val="3324399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4F799F6E-5D05-2F1B-E61E-14C2FE02BAB4}"/>
              </a:ext>
            </a:extLst>
          </p:cNvPr>
          <p:cNvSpPr>
            <a:spLocks noGrp="1"/>
          </p:cNvSpPr>
          <p:nvPr>
            <p:ph type="dt" sz="half" idx="10"/>
          </p:nvPr>
        </p:nvSpPr>
        <p:spPr/>
        <p:txBody>
          <a:bodyPr/>
          <a:lstStyle/>
          <a:p>
            <a:r>
              <a:rPr lang="en-IN"/>
              <a:t>Day 1</a:t>
            </a:r>
            <a:endParaRPr lang="en-IN" dirty="0"/>
          </a:p>
        </p:txBody>
      </p:sp>
      <p:sp>
        <p:nvSpPr>
          <p:cNvPr id="3" name="Footer Placeholder 2">
            <a:extLst>
              <a:ext uri="{FF2B5EF4-FFF2-40B4-BE49-F238E27FC236}">
                <a16:creationId xmlns:a16="http://schemas.microsoft.com/office/drawing/2014/main" xmlns="" id="{ACF63447-5D74-304F-A2BA-F17388655914}"/>
              </a:ext>
            </a:extLst>
          </p:cNvPr>
          <p:cNvSpPr>
            <a:spLocks noGrp="1"/>
          </p:cNvSpPr>
          <p:nvPr>
            <p:ph type="ftr" sz="quarter" idx="11"/>
          </p:nvPr>
        </p:nvSpPr>
        <p:spPr/>
        <p:txBody>
          <a:bodyPr/>
          <a:lstStyle/>
          <a:p>
            <a:r>
              <a:rPr lang="en-IN"/>
              <a:t>Introduction to Cloud</a:t>
            </a:r>
            <a:endParaRPr lang="en-IN" dirty="0"/>
          </a:p>
        </p:txBody>
      </p:sp>
      <p:sp>
        <p:nvSpPr>
          <p:cNvPr id="4" name="Slide Number Placeholder 3">
            <a:extLst>
              <a:ext uri="{FF2B5EF4-FFF2-40B4-BE49-F238E27FC236}">
                <a16:creationId xmlns:a16="http://schemas.microsoft.com/office/drawing/2014/main" xmlns="" id="{A8AEFACC-2A95-6319-B3AA-653564D65D5A}"/>
              </a:ext>
            </a:extLst>
          </p:cNvPr>
          <p:cNvSpPr>
            <a:spLocks noGrp="1"/>
          </p:cNvSpPr>
          <p:nvPr>
            <p:ph type="sldNum" sz="quarter" idx="12"/>
          </p:nvPr>
        </p:nvSpPr>
        <p:spPr/>
        <p:txBody>
          <a:bodyPr/>
          <a:lstStyle/>
          <a:p>
            <a:fld id="{AF5A65D5-10C0-4B1A-9C99-2CF1681379E4}" type="slidenum">
              <a:rPr lang="en-IN" smtClean="0"/>
              <a:pPr/>
              <a:t>15</a:t>
            </a:fld>
            <a:endParaRPr lang="en-IN" dirty="0"/>
          </a:p>
        </p:txBody>
      </p:sp>
      <p:sp>
        <p:nvSpPr>
          <p:cNvPr id="5" name="Content Placeholder 4">
            <a:extLst>
              <a:ext uri="{FF2B5EF4-FFF2-40B4-BE49-F238E27FC236}">
                <a16:creationId xmlns:a16="http://schemas.microsoft.com/office/drawing/2014/main" xmlns="" id="{B02C285C-76EC-DCCA-42EA-9CB64A0CCC6A}"/>
              </a:ext>
            </a:extLst>
          </p:cNvPr>
          <p:cNvSpPr>
            <a:spLocks noGrp="1"/>
          </p:cNvSpPr>
          <p:nvPr>
            <p:ph idx="1"/>
          </p:nvPr>
        </p:nvSpPr>
        <p:spPr>
          <a:xfrm>
            <a:off x="1097280" y="1142061"/>
            <a:ext cx="5462546" cy="4930265"/>
          </a:xfrm>
        </p:spPr>
        <p:txBody>
          <a:bodyPr>
            <a:normAutofit/>
          </a:bodyPr>
          <a:lstStyle/>
          <a:p>
            <a:r>
              <a:rPr lang="en-IN" sz="2000" dirty="0"/>
              <a:t> </a:t>
            </a:r>
            <a:r>
              <a:rPr lang="en-US" sz="2000" dirty="0"/>
              <a:t>Cloud computing didn’t become a mainstream reality and a popular term until the first decade of the 21st century.</a:t>
            </a:r>
          </a:p>
          <a:p>
            <a:r>
              <a:rPr lang="en-US" sz="2000" dirty="0"/>
              <a:t> This decade saw the launch of cloud services like Amazon’s Elastic Compute (EC2) and Simple Storage Service (S3) in 2006, Heroku in 2007, Google Cloud Platform in 2008, Alibaba Cloud in 2009, Windows Azure (now Microsoft Azure).</a:t>
            </a:r>
          </a:p>
          <a:p>
            <a:endParaRPr lang="en-US" sz="1800" dirty="0"/>
          </a:p>
        </p:txBody>
      </p:sp>
      <p:sp>
        <p:nvSpPr>
          <p:cNvPr id="6" name="Title 5">
            <a:extLst>
              <a:ext uri="{FF2B5EF4-FFF2-40B4-BE49-F238E27FC236}">
                <a16:creationId xmlns:a16="http://schemas.microsoft.com/office/drawing/2014/main" xmlns="" id="{0E8553D2-ABE3-6C9B-45EF-5400B63837C7}"/>
              </a:ext>
            </a:extLst>
          </p:cNvPr>
          <p:cNvSpPr>
            <a:spLocks noGrp="1"/>
          </p:cNvSpPr>
          <p:nvPr>
            <p:ph type="title"/>
          </p:nvPr>
        </p:nvSpPr>
        <p:spPr/>
        <p:txBody>
          <a:bodyPr/>
          <a:lstStyle/>
          <a:p>
            <a:r>
              <a:rPr lang="en-IN" dirty="0"/>
              <a:t>Cloud Providers</a:t>
            </a:r>
          </a:p>
        </p:txBody>
      </p:sp>
      <p:pic>
        <p:nvPicPr>
          <p:cNvPr id="2050" name="Picture 2">
            <a:extLst>
              <a:ext uri="{FF2B5EF4-FFF2-40B4-BE49-F238E27FC236}">
                <a16:creationId xmlns:a16="http://schemas.microsoft.com/office/drawing/2014/main" xmlns="" id="{27281C17-5297-5A08-2488-FD7B251BAAD4}"/>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t="18339"/>
          <a:stretch/>
        </p:blipFill>
        <p:spPr bwMode="auto">
          <a:xfrm>
            <a:off x="6814269" y="2639680"/>
            <a:ext cx="4341412" cy="3545216"/>
          </a:xfrm>
          <a:prstGeom prst="rect">
            <a:avLst/>
          </a:prstGeom>
          <a:noFill/>
          <a:extLst>
            <a:ext uri="{909E8E84-426E-40DD-AFC4-6F175D3DCCD1}">
              <a14:hiddenFill xmlns:a14="http://schemas.microsoft.com/office/drawing/2010/main" xmlns="">
                <a:solidFill>
                  <a:srgbClr val="FFFFFF"/>
                </a:solidFill>
              </a14:hiddenFill>
            </a:ext>
          </a:extLst>
        </p:spPr>
      </p:pic>
      <p:pic>
        <p:nvPicPr>
          <p:cNvPr id="2052" name="Picture 4" descr="AWS, Azure, GCP and the Rise of Multi-Cloud">
            <a:extLst>
              <a:ext uri="{FF2B5EF4-FFF2-40B4-BE49-F238E27FC236}">
                <a16:creationId xmlns:a16="http://schemas.microsoft.com/office/drawing/2014/main" xmlns="" id="{170B6ED1-9A05-9209-96F8-E00182A1A19F}"/>
              </a:ext>
            </a:extLst>
          </p:cNvPr>
          <p:cNvPicPr>
            <a:picLocks noChangeAspect="1" noChangeArrowheads="1"/>
          </p:cNvPicPr>
          <p:nvPr/>
        </p:nvPicPr>
        <p:blipFill rotWithShape="1">
          <a:blip r:embed="rId3">
            <a:extLst>
              <a:ext uri="{28A0092B-C50C-407E-A947-70E740481C1C}">
                <a14:useLocalDpi xmlns:a14="http://schemas.microsoft.com/office/drawing/2010/main" xmlns="" val="0"/>
              </a:ext>
            </a:extLst>
          </a:blip>
          <a:srcRect t="25497" b="21336"/>
          <a:stretch/>
        </p:blipFill>
        <p:spPr bwMode="auto">
          <a:xfrm>
            <a:off x="7039556" y="1144670"/>
            <a:ext cx="3890838" cy="135756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454119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59B6525-F6B6-7EFA-FE39-8E15D4117D81}"/>
              </a:ext>
            </a:extLst>
          </p:cNvPr>
          <p:cNvSpPr>
            <a:spLocks noGrp="1"/>
          </p:cNvSpPr>
          <p:nvPr>
            <p:ph type="dt" sz="half" idx="10"/>
          </p:nvPr>
        </p:nvSpPr>
        <p:spPr/>
        <p:txBody>
          <a:bodyPr/>
          <a:lstStyle/>
          <a:p>
            <a:r>
              <a:rPr lang="en-IN"/>
              <a:t>Day 1</a:t>
            </a:r>
            <a:endParaRPr lang="en-IN" dirty="0"/>
          </a:p>
        </p:txBody>
      </p:sp>
      <p:sp>
        <p:nvSpPr>
          <p:cNvPr id="3" name="Footer Placeholder 2">
            <a:extLst>
              <a:ext uri="{FF2B5EF4-FFF2-40B4-BE49-F238E27FC236}">
                <a16:creationId xmlns:a16="http://schemas.microsoft.com/office/drawing/2014/main" xmlns="" id="{081B74EB-7683-FA32-AE63-1B5E7C8C88F3}"/>
              </a:ext>
            </a:extLst>
          </p:cNvPr>
          <p:cNvSpPr>
            <a:spLocks noGrp="1"/>
          </p:cNvSpPr>
          <p:nvPr>
            <p:ph type="ftr" sz="quarter" idx="11"/>
          </p:nvPr>
        </p:nvSpPr>
        <p:spPr/>
        <p:txBody>
          <a:bodyPr/>
          <a:lstStyle/>
          <a:p>
            <a:r>
              <a:rPr lang="en-IN"/>
              <a:t>Introduction to Cloud</a:t>
            </a:r>
            <a:endParaRPr lang="en-IN" dirty="0"/>
          </a:p>
        </p:txBody>
      </p:sp>
      <p:sp>
        <p:nvSpPr>
          <p:cNvPr id="4" name="Slide Number Placeholder 3">
            <a:extLst>
              <a:ext uri="{FF2B5EF4-FFF2-40B4-BE49-F238E27FC236}">
                <a16:creationId xmlns:a16="http://schemas.microsoft.com/office/drawing/2014/main" xmlns="" id="{44EA0392-B465-4000-0D91-4E94E22D03DC}"/>
              </a:ext>
            </a:extLst>
          </p:cNvPr>
          <p:cNvSpPr>
            <a:spLocks noGrp="1"/>
          </p:cNvSpPr>
          <p:nvPr>
            <p:ph type="sldNum" sz="quarter" idx="12"/>
          </p:nvPr>
        </p:nvSpPr>
        <p:spPr/>
        <p:txBody>
          <a:bodyPr/>
          <a:lstStyle/>
          <a:p>
            <a:fld id="{AF5A65D5-10C0-4B1A-9C99-2CF1681379E4}" type="slidenum">
              <a:rPr lang="en-IN" smtClean="0"/>
              <a:pPr/>
              <a:t>16</a:t>
            </a:fld>
            <a:endParaRPr lang="en-IN" dirty="0"/>
          </a:p>
        </p:txBody>
      </p:sp>
      <p:sp>
        <p:nvSpPr>
          <p:cNvPr id="5" name="Content Placeholder 4">
            <a:extLst>
              <a:ext uri="{FF2B5EF4-FFF2-40B4-BE49-F238E27FC236}">
                <a16:creationId xmlns:a16="http://schemas.microsoft.com/office/drawing/2014/main" xmlns="" id="{816EBBED-DF1A-0018-AA02-AA7CF5612E4C}"/>
              </a:ext>
            </a:extLst>
          </p:cNvPr>
          <p:cNvSpPr>
            <a:spLocks noGrp="1"/>
          </p:cNvSpPr>
          <p:nvPr>
            <p:ph idx="1"/>
          </p:nvPr>
        </p:nvSpPr>
        <p:spPr>
          <a:xfrm>
            <a:off x="1097280" y="1142061"/>
            <a:ext cx="5224007" cy="4930265"/>
          </a:xfrm>
        </p:spPr>
        <p:txBody>
          <a:bodyPr>
            <a:normAutofit/>
          </a:bodyPr>
          <a:lstStyle/>
          <a:p>
            <a:r>
              <a:rPr lang="en-US" sz="2000" dirty="0"/>
              <a:t>The current market leader of the cloud computing platforms, </a:t>
            </a:r>
            <a:r>
              <a:rPr lang="en-US" sz="2000" b="1" dirty="0"/>
              <a:t>Amazon Web Services </a:t>
            </a:r>
            <a:r>
              <a:rPr lang="en-US" sz="2000" dirty="0"/>
              <a:t>is a subsidiary of Amazon.com, Inc.</a:t>
            </a:r>
          </a:p>
          <a:p>
            <a:r>
              <a:rPr lang="en-US" sz="2000" dirty="0"/>
              <a:t> AWS is the most mature cloud platform offering a wide range of services to practically everyone: individual developers, large enterprises, and even governments.</a:t>
            </a:r>
          </a:p>
          <a:p>
            <a:r>
              <a:rPr lang="en-US" sz="2000" dirty="0"/>
              <a:t>AWS started its life as an internal cloud offering. By 2006, it had evolved into a publicly available cloud platform with services like Amazon S3 cloud storage and elastic compute cloud (EC2).</a:t>
            </a:r>
          </a:p>
          <a:p>
            <a:r>
              <a:rPr lang="en-US" sz="2000" dirty="0"/>
              <a:t> AWS now offers more than 200 fully featured services to cater to any demand and serve millions of users.</a:t>
            </a:r>
            <a:endParaRPr lang="en-IN" sz="2000" dirty="0"/>
          </a:p>
        </p:txBody>
      </p:sp>
      <p:sp>
        <p:nvSpPr>
          <p:cNvPr id="6" name="Title 5">
            <a:extLst>
              <a:ext uri="{FF2B5EF4-FFF2-40B4-BE49-F238E27FC236}">
                <a16:creationId xmlns:a16="http://schemas.microsoft.com/office/drawing/2014/main" xmlns="" id="{4B2A3056-CBCE-8DF0-C8B4-45C5467853CF}"/>
              </a:ext>
            </a:extLst>
          </p:cNvPr>
          <p:cNvSpPr>
            <a:spLocks noGrp="1"/>
          </p:cNvSpPr>
          <p:nvPr>
            <p:ph type="title"/>
          </p:nvPr>
        </p:nvSpPr>
        <p:spPr/>
        <p:txBody>
          <a:bodyPr/>
          <a:lstStyle/>
          <a:p>
            <a:r>
              <a:rPr lang="en-IN" dirty="0"/>
              <a:t>AWS(Amazon Web Services)</a:t>
            </a:r>
          </a:p>
        </p:txBody>
      </p:sp>
      <p:pic>
        <p:nvPicPr>
          <p:cNvPr id="5122" name="Picture 2" descr="Amazon Web Services - Wikipedia">
            <a:extLst>
              <a:ext uri="{FF2B5EF4-FFF2-40B4-BE49-F238E27FC236}">
                <a16:creationId xmlns:a16="http://schemas.microsoft.com/office/drawing/2014/main" xmlns="" id="{5628EF06-86DB-12A8-7C91-E4AF8320CB56}"/>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620349" y="1310881"/>
            <a:ext cx="2629021" cy="1574126"/>
          </a:xfrm>
          <a:prstGeom prst="rect">
            <a:avLst/>
          </a:prstGeom>
          <a:noFill/>
          <a:extLst>
            <a:ext uri="{909E8E84-426E-40DD-AFC4-6F175D3DCCD1}">
              <a14:hiddenFill xmlns:a14="http://schemas.microsoft.com/office/drawing/2010/main" xmlns="">
                <a:solidFill>
                  <a:srgbClr val="FFFFFF"/>
                </a:solidFill>
              </a14:hiddenFill>
            </a:ext>
          </a:extLst>
        </p:spPr>
      </p:pic>
      <p:pic>
        <p:nvPicPr>
          <p:cNvPr id="5124" name="Picture 4" descr="Advantages to Build Cloud Applications with AWS | by sophia mcleod | Medium">
            <a:extLst>
              <a:ext uri="{FF2B5EF4-FFF2-40B4-BE49-F238E27FC236}">
                <a16:creationId xmlns:a16="http://schemas.microsoft.com/office/drawing/2014/main" xmlns="" id="{D17161AA-D55D-3DF0-58F1-80C94F319E3B}"/>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657238" y="3206363"/>
            <a:ext cx="4555245" cy="269044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994097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0F30F6A7-4711-2757-AFD6-3D4458A187F2}"/>
              </a:ext>
            </a:extLst>
          </p:cNvPr>
          <p:cNvSpPr>
            <a:spLocks noGrp="1"/>
          </p:cNvSpPr>
          <p:nvPr>
            <p:ph type="dt" sz="half" idx="10"/>
          </p:nvPr>
        </p:nvSpPr>
        <p:spPr/>
        <p:txBody>
          <a:bodyPr/>
          <a:lstStyle/>
          <a:p>
            <a:r>
              <a:rPr lang="en-IN"/>
              <a:t>Day 1</a:t>
            </a:r>
            <a:endParaRPr lang="en-IN" dirty="0"/>
          </a:p>
        </p:txBody>
      </p:sp>
      <p:sp>
        <p:nvSpPr>
          <p:cNvPr id="3" name="Footer Placeholder 2">
            <a:extLst>
              <a:ext uri="{FF2B5EF4-FFF2-40B4-BE49-F238E27FC236}">
                <a16:creationId xmlns:a16="http://schemas.microsoft.com/office/drawing/2014/main" xmlns="" id="{122ED322-3ED7-8DFC-6206-9FE2C8A8757E}"/>
              </a:ext>
            </a:extLst>
          </p:cNvPr>
          <p:cNvSpPr>
            <a:spLocks noGrp="1"/>
          </p:cNvSpPr>
          <p:nvPr>
            <p:ph type="ftr" sz="quarter" idx="11"/>
          </p:nvPr>
        </p:nvSpPr>
        <p:spPr/>
        <p:txBody>
          <a:bodyPr/>
          <a:lstStyle/>
          <a:p>
            <a:r>
              <a:rPr lang="en-IN"/>
              <a:t>Introduction to Cloud</a:t>
            </a:r>
            <a:endParaRPr lang="en-IN" dirty="0"/>
          </a:p>
        </p:txBody>
      </p:sp>
      <p:sp>
        <p:nvSpPr>
          <p:cNvPr id="4" name="Slide Number Placeholder 3">
            <a:extLst>
              <a:ext uri="{FF2B5EF4-FFF2-40B4-BE49-F238E27FC236}">
                <a16:creationId xmlns:a16="http://schemas.microsoft.com/office/drawing/2014/main" xmlns="" id="{CF028466-E561-3E41-DB6B-23B17D33C3F1}"/>
              </a:ext>
            </a:extLst>
          </p:cNvPr>
          <p:cNvSpPr>
            <a:spLocks noGrp="1"/>
          </p:cNvSpPr>
          <p:nvPr>
            <p:ph type="sldNum" sz="quarter" idx="12"/>
          </p:nvPr>
        </p:nvSpPr>
        <p:spPr/>
        <p:txBody>
          <a:bodyPr/>
          <a:lstStyle/>
          <a:p>
            <a:fld id="{AF5A65D5-10C0-4B1A-9C99-2CF1681379E4}" type="slidenum">
              <a:rPr lang="en-IN" smtClean="0"/>
              <a:pPr/>
              <a:t>17</a:t>
            </a:fld>
            <a:endParaRPr lang="en-IN" dirty="0"/>
          </a:p>
        </p:txBody>
      </p:sp>
      <p:sp>
        <p:nvSpPr>
          <p:cNvPr id="5" name="Content Placeholder 4">
            <a:extLst>
              <a:ext uri="{FF2B5EF4-FFF2-40B4-BE49-F238E27FC236}">
                <a16:creationId xmlns:a16="http://schemas.microsoft.com/office/drawing/2014/main" xmlns="" id="{481E1493-D500-09BD-2B81-31A223E3B27E}"/>
              </a:ext>
            </a:extLst>
          </p:cNvPr>
          <p:cNvSpPr>
            <a:spLocks noGrp="1"/>
          </p:cNvSpPr>
          <p:nvPr>
            <p:ph idx="1"/>
          </p:nvPr>
        </p:nvSpPr>
        <p:spPr>
          <a:xfrm>
            <a:off x="1097280" y="1142061"/>
            <a:ext cx="5703735" cy="4930265"/>
          </a:xfrm>
        </p:spPr>
        <p:txBody>
          <a:bodyPr>
            <a:normAutofit/>
          </a:bodyPr>
          <a:lstStyle/>
          <a:p>
            <a:r>
              <a:rPr lang="en-IN" sz="2000" dirty="0"/>
              <a:t> </a:t>
            </a:r>
            <a:r>
              <a:rPr lang="en-US" sz="2000" dirty="0"/>
              <a:t>Microsoft Azure is the second-largest cloud platform. Debuting in 2010, Azure has evolved into a cloud platform with more than 200 products and services. Today, it is among the fastest-growing cloud platforms.</a:t>
            </a:r>
          </a:p>
          <a:p>
            <a:r>
              <a:rPr lang="en-US" sz="2000" dirty="0"/>
              <a:t> As Microsoft offers Azure, it provides a wide array of services tailored particularly for Microsoft-centric enterprises—making the switch to a cloud or a hybrid-cloud environment smooth for many organizations.</a:t>
            </a:r>
          </a:p>
          <a:p>
            <a:r>
              <a:rPr lang="en-US" sz="2000" dirty="0"/>
              <a:t> In use by more than 95% of Fortune 500 companies, Microsoft Azure has a proven track record in catering to enterprise users.</a:t>
            </a:r>
            <a:endParaRPr lang="en-IN" sz="2000" dirty="0"/>
          </a:p>
        </p:txBody>
      </p:sp>
      <p:sp>
        <p:nvSpPr>
          <p:cNvPr id="6" name="Title 5">
            <a:extLst>
              <a:ext uri="{FF2B5EF4-FFF2-40B4-BE49-F238E27FC236}">
                <a16:creationId xmlns:a16="http://schemas.microsoft.com/office/drawing/2014/main" xmlns="" id="{35BB27E6-0C9B-4C2B-FD3D-B0FAA8ED3300}"/>
              </a:ext>
            </a:extLst>
          </p:cNvPr>
          <p:cNvSpPr>
            <a:spLocks noGrp="1"/>
          </p:cNvSpPr>
          <p:nvPr>
            <p:ph type="title"/>
          </p:nvPr>
        </p:nvSpPr>
        <p:spPr/>
        <p:txBody>
          <a:bodyPr/>
          <a:lstStyle/>
          <a:p>
            <a:r>
              <a:rPr lang="en-IN" dirty="0"/>
              <a:t>Microsoft Azure</a:t>
            </a:r>
          </a:p>
        </p:txBody>
      </p:sp>
      <p:pic>
        <p:nvPicPr>
          <p:cNvPr id="2050" name="Picture 2" descr="Azure - Microsoft Azure IT / Technology Services from Mumbai">
            <a:extLst>
              <a:ext uri="{FF2B5EF4-FFF2-40B4-BE49-F238E27FC236}">
                <a16:creationId xmlns:a16="http://schemas.microsoft.com/office/drawing/2014/main" xmlns="" id="{24D97816-62E2-5BAC-66B2-1BD153612D0E}"/>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7055457" y="1083076"/>
            <a:ext cx="3845781" cy="1922891"/>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139454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4DC6EEEC-8444-237D-5CFD-4C6A04A8CB25}"/>
              </a:ext>
            </a:extLst>
          </p:cNvPr>
          <p:cNvSpPr>
            <a:spLocks noGrp="1"/>
          </p:cNvSpPr>
          <p:nvPr>
            <p:ph type="dt" sz="half" idx="10"/>
          </p:nvPr>
        </p:nvSpPr>
        <p:spPr/>
        <p:txBody>
          <a:bodyPr/>
          <a:lstStyle/>
          <a:p>
            <a:r>
              <a:rPr lang="en-IN"/>
              <a:t>Day 1</a:t>
            </a:r>
            <a:endParaRPr lang="en-IN" dirty="0"/>
          </a:p>
        </p:txBody>
      </p:sp>
      <p:sp>
        <p:nvSpPr>
          <p:cNvPr id="3" name="Footer Placeholder 2">
            <a:extLst>
              <a:ext uri="{FF2B5EF4-FFF2-40B4-BE49-F238E27FC236}">
                <a16:creationId xmlns:a16="http://schemas.microsoft.com/office/drawing/2014/main" xmlns="" id="{6A304BE1-7B20-8F0D-F09A-6580ADB54517}"/>
              </a:ext>
            </a:extLst>
          </p:cNvPr>
          <p:cNvSpPr>
            <a:spLocks noGrp="1"/>
          </p:cNvSpPr>
          <p:nvPr>
            <p:ph type="ftr" sz="quarter" idx="11"/>
          </p:nvPr>
        </p:nvSpPr>
        <p:spPr/>
        <p:txBody>
          <a:bodyPr/>
          <a:lstStyle/>
          <a:p>
            <a:r>
              <a:rPr lang="en-IN"/>
              <a:t>Introduction to Cloud</a:t>
            </a:r>
            <a:endParaRPr lang="en-IN" dirty="0"/>
          </a:p>
        </p:txBody>
      </p:sp>
      <p:sp>
        <p:nvSpPr>
          <p:cNvPr id="4" name="Slide Number Placeholder 3">
            <a:extLst>
              <a:ext uri="{FF2B5EF4-FFF2-40B4-BE49-F238E27FC236}">
                <a16:creationId xmlns:a16="http://schemas.microsoft.com/office/drawing/2014/main" xmlns="" id="{7B409BD4-E937-FCE4-5277-42FFDECFA466}"/>
              </a:ext>
            </a:extLst>
          </p:cNvPr>
          <p:cNvSpPr>
            <a:spLocks noGrp="1"/>
          </p:cNvSpPr>
          <p:nvPr>
            <p:ph type="sldNum" sz="quarter" idx="12"/>
          </p:nvPr>
        </p:nvSpPr>
        <p:spPr/>
        <p:txBody>
          <a:bodyPr/>
          <a:lstStyle/>
          <a:p>
            <a:fld id="{AF5A65D5-10C0-4B1A-9C99-2CF1681379E4}" type="slidenum">
              <a:rPr lang="en-IN" smtClean="0"/>
              <a:pPr/>
              <a:t>18</a:t>
            </a:fld>
            <a:endParaRPr lang="en-IN" dirty="0"/>
          </a:p>
        </p:txBody>
      </p:sp>
      <p:sp>
        <p:nvSpPr>
          <p:cNvPr id="5" name="Content Placeholder 4">
            <a:extLst>
              <a:ext uri="{FF2B5EF4-FFF2-40B4-BE49-F238E27FC236}">
                <a16:creationId xmlns:a16="http://schemas.microsoft.com/office/drawing/2014/main" xmlns="" id="{1D49B596-6E66-B18D-AE81-F8A3559C3F66}"/>
              </a:ext>
            </a:extLst>
          </p:cNvPr>
          <p:cNvSpPr>
            <a:spLocks noGrp="1"/>
          </p:cNvSpPr>
          <p:nvPr>
            <p:ph idx="1"/>
          </p:nvPr>
        </p:nvSpPr>
        <p:spPr>
          <a:xfrm>
            <a:off x="1097280" y="1142061"/>
            <a:ext cx="8137336" cy="4930265"/>
          </a:xfrm>
        </p:spPr>
        <p:txBody>
          <a:bodyPr>
            <a:normAutofit/>
          </a:bodyPr>
          <a:lstStyle/>
          <a:p>
            <a:r>
              <a:rPr lang="en-US" sz="1800" dirty="0"/>
              <a:t> The Google Cloud Platform is the cloud offering by none other than Google. GCP is part of the overarching Google Cloud.</a:t>
            </a:r>
          </a:p>
          <a:p>
            <a:r>
              <a:rPr lang="en-US" sz="1800" dirty="0"/>
              <a:t> Available to the general public beginning in 2010, the Google Cloud Platform currently offers over 100 services spanning computing, networking, big data, and more.</a:t>
            </a:r>
          </a:p>
          <a:p>
            <a:r>
              <a:rPr lang="en-US" sz="1800" dirty="0"/>
              <a:t> Compared to AWS and Azure, GCP is the smallest of the Big 3 cloud providers. Yet it offers a robust set of cloud services to power and support any kind of application.</a:t>
            </a:r>
            <a:endParaRPr lang="en-IN" sz="1800" dirty="0"/>
          </a:p>
        </p:txBody>
      </p:sp>
      <p:sp>
        <p:nvSpPr>
          <p:cNvPr id="6" name="Title 5">
            <a:extLst>
              <a:ext uri="{FF2B5EF4-FFF2-40B4-BE49-F238E27FC236}">
                <a16:creationId xmlns:a16="http://schemas.microsoft.com/office/drawing/2014/main" xmlns="" id="{CD1CCCA6-EC03-5868-2BB1-9FC8CB10B9F8}"/>
              </a:ext>
            </a:extLst>
          </p:cNvPr>
          <p:cNvSpPr>
            <a:spLocks noGrp="1"/>
          </p:cNvSpPr>
          <p:nvPr>
            <p:ph type="title"/>
          </p:nvPr>
        </p:nvSpPr>
        <p:spPr/>
        <p:txBody>
          <a:bodyPr/>
          <a:lstStyle/>
          <a:p>
            <a:r>
              <a:rPr lang="en-IN" dirty="0"/>
              <a:t>Google Cloud Platform (GCP)</a:t>
            </a:r>
          </a:p>
        </p:txBody>
      </p:sp>
      <p:pic>
        <p:nvPicPr>
          <p:cNvPr id="3074" name="Picture 2" descr="Google Cloud Platform Tutorial: From Zero to Hero with GCP">
            <a:extLst>
              <a:ext uri="{FF2B5EF4-FFF2-40B4-BE49-F238E27FC236}">
                <a16:creationId xmlns:a16="http://schemas.microsoft.com/office/drawing/2014/main" xmlns="" id="{76B19B12-1514-DDFF-DC8F-BFF34C98BB51}"/>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24942" t="9076" r="25814"/>
          <a:stretch/>
        </p:blipFill>
        <p:spPr bwMode="auto">
          <a:xfrm>
            <a:off x="9234616" y="1208216"/>
            <a:ext cx="1977867" cy="2054219"/>
          </a:xfrm>
          <a:prstGeom prst="rect">
            <a:avLst/>
          </a:prstGeom>
          <a:noFill/>
          <a:extLst>
            <a:ext uri="{909E8E84-426E-40DD-AFC4-6F175D3DCCD1}">
              <a14:hiddenFill xmlns:a14="http://schemas.microsoft.com/office/drawing/2010/main" xmlns="">
                <a:solidFill>
                  <a:srgbClr val="FFFFFF"/>
                </a:solidFill>
              </a14:hiddenFill>
            </a:ext>
          </a:extLst>
        </p:spPr>
      </p:pic>
      <p:pic>
        <p:nvPicPr>
          <p:cNvPr id="3076" name="Picture 4" descr="Google Cloud platform complete details - Trendy Techz">
            <a:extLst>
              <a:ext uri="{FF2B5EF4-FFF2-40B4-BE49-F238E27FC236}">
                <a16:creationId xmlns:a16="http://schemas.microsoft.com/office/drawing/2014/main" xmlns="" id="{14C4F4F6-8E95-4CFF-DDFF-2B8806A2FF2F}"/>
              </a:ext>
            </a:extLst>
          </p:cNvPr>
          <p:cNvPicPr>
            <a:picLocks noChangeAspect="1" noChangeArrowheads="1"/>
          </p:cNvPicPr>
          <p:nvPr/>
        </p:nvPicPr>
        <p:blipFill rotWithShape="1">
          <a:blip r:embed="rId3">
            <a:extLst>
              <a:ext uri="{28A0092B-C50C-407E-A947-70E740481C1C}">
                <a14:useLocalDpi xmlns:a14="http://schemas.microsoft.com/office/drawing/2010/main" xmlns="" val="0"/>
              </a:ext>
            </a:extLst>
          </a:blip>
          <a:srcRect b="25462"/>
          <a:stretch/>
        </p:blipFill>
        <p:spPr bwMode="auto">
          <a:xfrm>
            <a:off x="2335978" y="3341611"/>
            <a:ext cx="8046944" cy="2667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419527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10336249-9B53-AA77-A7CA-34CF30770CFB}"/>
              </a:ext>
            </a:extLst>
          </p:cNvPr>
          <p:cNvSpPr>
            <a:spLocks noGrp="1"/>
          </p:cNvSpPr>
          <p:nvPr>
            <p:ph type="dt" sz="half" idx="10"/>
          </p:nvPr>
        </p:nvSpPr>
        <p:spPr/>
        <p:txBody>
          <a:bodyPr/>
          <a:lstStyle/>
          <a:p>
            <a:r>
              <a:rPr lang="en-IN"/>
              <a:t>Day 1</a:t>
            </a:r>
            <a:endParaRPr lang="en-IN" dirty="0"/>
          </a:p>
        </p:txBody>
      </p:sp>
      <p:sp>
        <p:nvSpPr>
          <p:cNvPr id="3" name="Footer Placeholder 2">
            <a:extLst>
              <a:ext uri="{FF2B5EF4-FFF2-40B4-BE49-F238E27FC236}">
                <a16:creationId xmlns:a16="http://schemas.microsoft.com/office/drawing/2014/main" xmlns="" id="{24324A75-FBBF-94F3-2B6E-70351C7CD61A}"/>
              </a:ext>
            </a:extLst>
          </p:cNvPr>
          <p:cNvSpPr>
            <a:spLocks noGrp="1"/>
          </p:cNvSpPr>
          <p:nvPr>
            <p:ph type="ftr" sz="quarter" idx="11"/>
          </p:nvPr>
        </p:nvSpPr>
        <p:spPr/>
        <p:txBody>
          <a:bodyPr/>
          <a:lstStyle/>
          <a:p>
            <a:r>
              <a:rPr lang="en-IN"/>
              <a:t>Introduction to Cloud</a:t>
            </a:r>
            <a:endParaRPr lang="en-IN" dirty="0"/>
          </a:p>
        </p:txBody>
      </p:sp>
      <p:sp>
        <p:nvSpPr>
          <p:cNvPr id="4" name="Slide Number Placeholder 3">
            <a:extLst>
              <a:ext uri="{FF2B5EF4-FFF2-40B4-BE49-F238E27FC236}">
                <a16:creationId xmlns:a16="http://schemas.microsoft.com/office/drawing/2014/main" xmlns="" id="{EF75766A-363D-7CF4-3304-8BEB4FE48642}"/>
              </a:ext>
            </a:extLst>
          </p:cNvPr>
          <p:cNvSpPr>
            <a:spLocks noGrp="1"/>
          </p:cNvSpPr>
          <p:nvPr>
            <p:ph type="sldNum" sz="quarter" idx="12"/>
          </p:nvPr>
        </p:nvSpPr>
        <p:spPr/>
        <p:txBody>
          <a:bodyPr/>
          <a:lstStyle/>
          <a:p>
            <a:fld id="{AF5A65D5-10C0-4B1A-9C99-2CF1681379E4}" type="slidenum">
              <a:rPr lang="en-IN" smtClean="0"/>
              <a:pPr/>
              <a:t>19</a:t>
            </a:fld>
            <a:endParaRPr lang="en-IN" dirty="0"/>
          </a:p>
        </p:txBody>
      </p:sp>
      <p:sp>
        <p:nvSpPr>
          <p:cNvPr id="6" name="Title 5">
            <a:extLst>
              <a:ext uri="{FF2B5EF4-FFF2-40B4-BE49-F238E27FC236}">
                <a16:creationId xmlns:a16="http://schemas.microsoft.com/office/drawing/2014/main" xmlns="" id="{E54B8345-8B46-4C18-C448-1FB338163DE6}"/>
              </a:ext>
            </a:extLst>
          </p:cNvPr>
          <p:cNvSpPr>
            <a:spLocks noGrp="1"/>
          </p:cNvSpPr>
          <p:nvPr>
            <p:ph type="title"/>
          </p:nvPr>
        </p:nvSpPr>
        <p:spPr/>
        <p:txBody>
          <a:bodyPr/>
          <a:lstStyle/>
          <a:p>
            <a:r>
              <a:rPr lang="en-IN" dirty="0"/>
              <a:t>Services List</a:t>
            </a:r>
          </a:p>
        </p:txBody>
      </p:sp>
      <p:pic>
        <p:nvPicPr>
          <p:cNvPr id="4098" name="Picture 2" descr="A Comparison of AWS vs Azure vs Google | CloudHealth by VMware | Cloud  services, Cloud computing services, Data analytics infographic">
            <a:extLst>
              <a:ext uri="{FF2B5EF4-FFF2-40B4-BE49-F238E27FC236}">
                <a16:creationId xmlns:a16="http://schemas.microsoft.com/office/drawing/2014/main" xmlns="" id="{7A57AC03-5BBF-116A-53E5-939747218FD4}"/>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478691" y="1299037"/>
            <a:ext cx="9234618" cy="470388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4246972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7797E75F-21F1-CB82-B27A-6D4E4E7F815F}"/>
              </a:ext>
            </a:extLst>
          </p:cNvPr>
          <p:cNvSpPr>
            <a:spLocks noGrp="1"/>
          </p:cNvSpPr>
          <p:nvPr>
            <p:ph type="dt" sz="half" idx="10"/>
          </p:nvPr>
        </p:nvSpPr>
        <p:spPr/>
        <p:txBody>
          <a:bodyPr/>
          <a:lstStyle/>
          <a:p>
            <a:r>
              <a:rPr lang="en-IN"/>
              <a:t>Day 1</a:t>
            </a:r>
            <a:endParaRPr lang="en-IN" dirty="0"/>
          </a:p>
        </p:txBody>
      </p:sp>
      <p:sp>
        <p:nvSpPr>
          <p:cNvPr id="3" name="Footer Placeholder 2">
            <a:extLst>
              <a:ext uri="{FF2B5EF4-FFF2-40B4-BE49-F238E27FC236}">
                <a16:creationId xmlns:a16="http://schemas.microsoft.com/office/drawing/2014/main" xmlns="" id="{425A4765-4249-A647-A3B8-95BB1F5F8D7F}"/>
              </a:ext>
            </a:extLst>
          </p:cNvPr>
          <p:cNvSpPr>
            <a:spLocks noGrp="1"/>
          </p:cNvSpPr>
          <p:nvPr>
            <p:ph type="ftr" sz="quarter" idx="11"/>
          </p:nvPr>
        </p:nvSpPr>
        <p:spPr/>
        <p:txBody>
          <a:bodyPr/>
          <a:lstStyle/>
          <a:p>
            <a:r>
              <a:rPr lang="en-IN"/>
              <a:t>Introduction to Cloud</a:t>
            </a:r>
            <a:endParaRPr lang="en-IN" dirty="0"/>
          </a:p>
        </p:txBody>
      </p:sp>
      <p:sp>
        <p:nvSpPr>
          <p:cNvPr id="4" name="Slide Number Placeholder 3">
            <a:extLst>
              <a:ext uri="{FF2B5EF4-FFF2-40B4-BE49-F238E27FC236}">
                <a16:creationId xmlns:a16="http://schemas.microsoft.com/office/drawing/2014/main" xmlns="" id="{D0E9F592-83F3-27EC-F4D2-D2A9EFCF4B9D}"/>
              </a:ext>
            </a:extLst>
          </p:cNvPr>
          <p:cNvSpPr>
            <a:spLocks noGrp="1"/>
          </p:cNvSpPr>
          <p:nvPr>
            <p:ph type="sldNum" sz="quarter" idx="12"/>
          </p:nvPr>
        </p:nvSpPr>
        <p:spPr/>
        <p:txBody>
          <a:bodyPr/>
          <a:lstStyle/>
          <a:p>
            <a:fld id="{AF5A65D5-10C0-4B1A-9C99-2CF1681379E4}" type="slidenum">
              <a:rPr lang="en-IN" smtClean="0"/>
              <a:pPr/>
              <a:t>2</a:t>
            </a:fld>
            <a:endParaRPr lang="en-IN" dirty="0"/>
          </a:p>
        </p:txBody>
      </p:sp>
      <p:sp>
        <p:nvSpPr>
          <p:cNvPr id="5" name="Content Placeholder 4">
            <a:extLst>
              <a:ext uri="{FF2B5EF4-FFF2-40B4-BE49-F238E27FC236}">
                <a16:creationId xmlns:a16="http://schemas.microsoft.com/office/drawing/2014/main" xmlns="" id="{90597D6C-032B-699D-A1E0-3E4F7C3B02E3}"/>
              </a:ext>
            </a:extLst>
          </p:cNvPr>
          <p:cNvSpPr>
            <a:spLocks noGrp="1"/>
          </p:cNvSpPr>
          <p:nvPr>
            <p:ph idx="1"/>
          </p:nvPr>
        </p:nvSpPr>
        <p:spPr/>
        <p:txBody>
          <a:bodyPr/>
          <a:lstStyle/>
          <a:p>
            <a:pPr marL="0" indent="0">
              <a:buNone/>
            </a:pPr>
            <a:endParaRPr lang="en-US" dirty="0"/>
          </a:p>
          <a:p>
            <a:endParaRPr lang="en-US" dirty="0"/>
          </a:p>
          <a:p>
            <a:endParaRPr lang="en-US" dirty="0"/>
          </a:p>
          <a:p>
            <a:endParaRPr lang="en-US" dirty="0"/>
          </a:p>
          <a:p>
            <a:endParaRPr lang="en-US" dirty="0"/>
          </a:p>
          <a:p>
            <a:endParaRPr lang="en-US" dirty="0"/>
          </a:p>
          <a:p>
            <a:endParaRPr lang="en-US" dirty="0"/>
          </a:p>
          <a:p>
            <a:r>
              <a:rPr lang="en-US" dirty="0"/>
              <a:t> A server is a computer, a device or a program that is dedicated to managing network resources. </a:t>
            </a:r>
          </a:p>
          <a:p>
            <a:r>
              <a:rPr lang="en-US" dirty="0"/>
              <a:t> They are called that because they “serve” another computer, device, or program called “client” to which they provide functionality.</a:t>
            </a:r>
          </a:p>
          <a:p>
            <a:endParaRPr lang="en-IN" dirty="0"/>
          </a:p>
        </p:txBody>
      </p:sp>
      <p:sp>
        <p:nvSpPr>
          <p:cNvPr id="6" name="Title 5">
            <a:extLst>
              <a:ext uri="{FF2B5EF4-FFF2-40B4-BE49-F238E27FC236}">
                <a16:creationId xmlns:a16="http://schemas.microsoft.com/office/drawing/2014/main" xmlns="" id="{D15F3C3C-83B4-B7C1-84A0-672B606ADD58}"/>
              </a:ext>
            </a:extLst>
          </p:cNvPr>
          <p:cNvSpPr>
            <a:spLocks noGrp="1"/>
          </p:cNvSpPr>
          <p:nvPr>
            <p:ph type="title"/>
          </p:nvPr>
        </p:nvSpPr>
        <p:spPr/>
        <p:txBody>
          <a:bodyPr/>
          <a:lstStyle/>
          <a:p>
            <a:r>
              <a:rPr lang="en-IN" dirty="0"/>
              <a:t>How Websites Work ?</a:t>
            </a:r>
          </a:p>
        </p:txBody>
      </p:sp>
      <p:pic>
        <p:nvPicPr>
          <p:cNvPr id="7" name="Picture 6">
            <a:extLst>
              <a:ext uri="{FF2B5EF4-FFF2-40B4-BE49-F238E27FC236}">
                <a16:creationId xmlns:a16="http://schemas.microsoft.com/office/drawing/2014/main" xmlns="" id="{B8338EA1-F28B-C8CF-D02A-4A06CFC54AC6}"/>
              </a:ext>
            </a:extLst>
          </p:cNvPr>
          <p:cNvPicPr>
            <a:picLocks noChangeAspect="1"/>
          </p:cNvPicPr>
          <p:nvPr/>
        </p:nvPicPr>
        <p:blipFill>
          <a:blip r:embed="rId2"/>
          <a:stretch>
            <a:fillRect/>
          </a:stretch>
        </p:blipFill>
        <p:spPr>
          <a:xfrm>
            <a:off x="1595501" y="1142061"/>
            <a:ext cx="9000998" cy="3260442"/>
          </a:xfrm>
          <a:prstGeom prst="rect">
            <a:avLst/>
          </a:prstGeom>
        </p:spPr>
      </p:pic>
    </p:spTree>
    <p:extLst>
      <p:ext uri="{BB962C8B-B14F-4D97-AF65-F5344CB8AC3E}">
        <p14:creationId xmlns:p14="http://schemas.microsoft.com/office/powerpoint/2010/main" xmlns="" val="4034162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12A48248-B8F5-9A25-DEB3-5058A1650FED}"/>
              </a:ext>
            </a:extLst>
          </p:cNvPr>
          <p:cNvSpPr>
            <a:spLocks noGrp="1"/>
          </p:cNvSpPr>
          <p:nvPr>
            <p:ph type="dt" sz="half" idx="10"/>
          </p:nvPr>
        </p:nvSpPr>
        <p:spPr/>
        <p:txBody>
          <a:bodyPr/>
          <a:lstStyle/>
          <a:p>
            <a:r>
              <a:rPr lang="en-IN"/>
              <a:t>Day 1</a:t>
            </a:r>
            <a:endParaRPr lang="en-IN" dirty="0"/>
          </a:p>
        </p:txBody>
      </p:sp>
      <p:sp>
        <p:nvSpPr>
          <p:cNvPr id="3" name="Footer Placeholder 2">
            <a:extLst>
              <a:ext uri="{FF2B5EF4-FFF2-40B4-BE49-F238E27FC236}">
                <a16:creationId xmlns:a16="http://schemas.microsoft.com/office/drawing/2014/main" xmlns="" id="{8B66C77C-5C5D-CBD4-4365-1DFDBF804126}"/>
              </a:ext>
            </a:extLst>
          </p:cNvPr>
          <p:cNvSpPr>
            <a:spLocks noGrp="1"/>
          </p:cNvSpPr>
          <p:nvPr>
            <p:ph type="ftr" sz="quarter" idx="11"/>
          </p:nvPr>
        </p:nvSpPr>
        <p:spPr/>
        <p:txBody>
          <a:bodyPr/>
          <a:lstStyle/>
          <a:p>
            <a:r>
              <a:rPr lang="en-IN"/>
              <a:t>Introduction to Cloud</a:t>
            </a:r>
            <a:endParaRPr lang="en-IN" dirty="0"/>
          </a:p>
        </p:txBody>
      </p:sp>
      <p:sp>
        <p:nvSpPr>
          <p:cNvPr id="4" name="Slide Number Placeholder 3">
            <a:extLst>
              <a:ext uri="{FF2B5EF4-FFF2-40B4-BE49-F238E27FC236}">
                <a16:creationId xmlns:a16="http://schemas.microsoft.com/office/drawing/2014/main" xmlns="" id="{0A8B1293-B125-D586-A267-52D2FC79EA19}"/>
              </a:ext>
            </a:extLst>
          </p:cNvPr>
          <p:cNvSpPr>
            <a:spLocks noGrp="1"/>
          </p:cNvSpPr>
          <p:nvPr>
            <p:ph type="sldNum" sz="quarter" idx="12"/>
          </p:nvPr>
        </p:nvSpPr>
        <p:spPr/>
        <p:txBody>
          <a:bodyPr/>
          <a:lstStyle/>
          <a:p>
            <a:fld id="{AF5A65D5-10C0-4B1A-9C99-2CF1681379E4}" type="slidenum">
              <a:rPr lang="en-IN" smtClean="0"/>
              <a:pPr/>
              <a:t>20</a:t>
            </a:fld>
            <a:endParaRPr lang="en-IN" dirty="0"/>
          </a:p>
        </p:txBody>
      </p:sp>
      <p:sp>
        <p:nvSpPr>
          <p:cNvPr id="5" name="Content Placeholder 4">
            <a:extLst>
              <a:ext uri="{FF2B5EF4-FFF2-40B4-BE49-F238E27FC236}">
                <a16:creationId xmlns:a16="http://schemas.microsoft.com/office/drawing/2014/main" xmlns="" id="{20CE7442-5936-B0F1-FF2C-813CCFD0B889}"/>
              </a:ext>
            </a:extLst>
          </p:cNvPr>
          <p:cNvSpPr>
            <a:spLocks noGrp="1"/>
          </p:cNvSpPr>
          <p:nvPr>
            <p:ph idx="1"/>
          </p:nvPr>
        </p:nvSpPr>
        <p:spPr>
          <a:xfrm>
            <a:off x="1097280" y="1142061"/>
            <a:ext cx="10115202" cy="1505723"/>
          </a:xfrm>
        </p:spPr>
        <p:txBody>
          <a:bodyPr/>
          <a:lstStyle/>
          <a:p>
            <a:r>
              <a:rPr lang="en-IN" dirty="0"/>
              <a:t> </a:t>
            </a:r>
            <a:r>
              <a:rPr lang="en-US" dirty="0"/>
              <a:t>There are the following three types of cloud service models</a:t>
            </a:r>
          </a:p>
          <a:p>
            <a:pPr lvl="1"/>
            <a:r>
              <a:rPr lang="en-US" dirty="0"/>
              <a:t>Infrastructure as a Service (IaaS)</a:t>
            </a:r>
          </a:p>
          <a:p>
            <a:pPr lvl="1"/>
            <a:r>
              <a:rPr lang="en-US" dirty="0"/>
              <a:t>Platform as a Service (PaaS)</a:t>
            </a:r>
          </a:p>
          <a:p>
            <a:pPr lvl="1"/>
            <a:r>
              <a:rPr lang="en-US" dirty="0"/>
              <a:t>Software as a Service (SaaS)</a:t>
            </a:r>
            <a:endParaRPr lang="en-IN" dirty="0"/>
          </a:p>
        </p:txBody>
      </p:sp>
      <p:sp>
        <p:nvSpPr>
          <p:cNvPr id="6" name="Title 5">
            <a:extLst>
              <a:ext uri="{FF2B5EF4-FFF2-40B4-BE49-F238E27FC236}">
                <a16:creationId xmlns:a16="http://schemas.microsoft.com/office/drawing/2014/main" xmlns="" id="{6C6F9588-DB22-38BE-3BAE-44B00D07C69A}"/>
              </a:ext>
            </a:extLst>
          </p:cNvPr>
          <p:cNvSpPr>
            <a:spLocks noGrp="1"/>
          </p:cNvSpPr>
          <p:nvPr>
            <p:ph type="title"/>
          </p:nvPr>
        </p:nvSpPr>
        <p:spPr/>
        <p:txBody>
          <a:bodyPr/>
          <a:lstStyle/>
          <a:p>
            <a:r>
              <a:rPr lang="en-IN" dirty="0"/>
              <a:t>Cloud Delivery Models</a:t>
            </a:r>
          </a:p>
        </p:txBody>
      </p:sp>
      <p:sp>
        <p:nvSpPr>
          <p:cNvPr id="9" name="Content Placeholder 4">
            <a:extLst>
              <a:ext uri="{FF2B5EF4-FFF2-40B4-BE49-F238E27FC236}">
                <a16:creationId xmlns:a16="http://schemas.microsoft.com/office/drawing/2014/main" xmlns="" id="{E9C42F67-3F55-E900-CB13-90A8F0AA5C83}"/>
              </a:ext>
            </a:extLst>
          </p:cNvPr>
          <p:cNvSpPr txBox="1">
            <a:spLocks/>
          </p:cNvSpPr>
          <p:nvPr/>
        </p:nvSpPr>
        <p:spPr>
          <a:xfrm>
            <a:off x="1040478" y="2949935"/>
            <a:ext cx="10115202" cy="416922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2200" kern="1200">
                <a:solidFill>
                  <a:schemeClr val="tx2">
                    <a:lumMod val="75000"/>
                  </a:schemeClr>
                </a:solidFill>
                <a:latin typeface="Calibri" panose="020F0502020204030204" pitchFamily="34" charset="0"/>
                <a:ea typeface="+mn-ea"/>
                <a:cs typeface="Calibri" panose="020F050202020403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2000" kern="1200">
                <a:solidFill>
                  <a:schemeClr val="accent2">
                    <a:lumMod val="75000"/>
                  </a:schemeClr>
                </a:solidFill>
                <a:latin typeface="Calibri" panose="020F0502020204030204" pitchFamily="34" charset="0"/>
                <a:ea typeface="+mn-ea"/>
                <a:cs typeface="Calibri" panose="020F050202020403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accent2">
                    <a:lumMod val="75000"/>
                  </a:schemeClr>
                </a:solidFill>
                <a:latin typeface="Calibri" panose="020F0502020204030204" pitchFamily="34" charset="0"/>
                <a:ea typeface="+mn-ea"/>
                <a:cs typeface="Calibri" panose="020F050202020403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accent2">
                    <a:lumMod val="75000"/>
                  </a:schemeClr>
                </a:solidFill>
                <a:latin typeface="Calibri" panose="020F0502020204030204" pitchFamily="34" charset="0"/>
                <a:ea typeface="+mn-ea"/>
                <a:cs typeface="Calibri" panose="020F050202020403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accent2">
                    <a:lumMod val="75000"/>
                  </a:schemeClr>
                </a:solidFill>
                <a:latin typeface="Calibri" panose="020F0502020204030204" pitchFamily="34" charset="0"/>
                <a:ea typeface="+mn-ea"/>
                <a:cs typeface="Calibri" panose="020F0502020204030204" pitchFamily="34"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en-IN" dirty="0"/>
          </a:p>
        </p:txBody>
      </p:sp>
      <p:pic>
        <p:nvPicPr>
          <p:cNvPr id="10" name="Picture 2">
            <a:extLst>
              <a:ext uri="{FF2B5EF4-FFF2-40B4-BE49-F238E27FC236}">
                <a16:creationId xmlns:a16="http://schemas.microsoft.com/office/drawing/2014/main" xmlns="" id="{940B38CA-7CFA-9F91-32F5-47645DA8253E}"/>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2087706" y="2605254"/>
            <a:ext cx="8134350" cy="3209925"/>
          </a:xfrm>
          <a:prstGeom prst="rect">
            <a:avLst/>
          </a:prstGeom>
          <a:noFill/>
          <a:extLst>
            <a:ext uri="{909E8E84-426E-40DD-AFC4-6F175D3DCCD1}">
              <a14:hiddenFill xmlns:a14="http://schemas.microsoft.com/office/drawing/2010/main" xmlns="">
                <a:solidFill>
                  <a:srgbClr val="FFFFFF"/>
                </a:solidFill>
              </a14:hiddenFill>
            </a:ext>
          </a:extLst>
        </p:spPr>
      </p:pic>
      <p:sp>
        <p:nvSpPr>
          <p:cNvPr id="8" name="TextBox 7">
            <a:extLst>
              <a:ext uri="{FF2B5EF4-FFF2-40B4-BE49-F238E27FC236}">
                <a16:creationId xmlns:a16="http://schemas.microsoft.com/office/drawing/2014/main" xmlns="" id="{90D832EC-A5BA-CDCA-5213-1A316AC90746}"/>
              </a:ext>
            </a:extLst>
          </p:cNvPr>
          <p:cNvSpPr txBox="1"/>
          <p:nvPr/>
        </p:nvSpPr>
        <p:spPr>
          <a:xfrm>
            <a:off x="2785137" y="5431547"/>
            <a:ext cx="1802096" cy="584775"/>
          </a:xfrm>
          <a:prstGeom prst="rect">
            <a:avLst/>
          </a:prstGeom>
          <a:noFill/>
        </p:spPr>
        <p:txBody>
          <a:bodyPr wrap="none" rtlCol="0">
            <a:spAutoFit/>
          </a:bodyPr>
          <a:lstStyle/>
          <a:p>
            <a:r>
              <a:rPr lang="en-IN" sz="1600" b="1" dirty="0"/>
              <a:t>IaaS</a:t>
            </a:r>
            <a:r>
              <a:rPr lang="en-IN" sz="1600" dirty="0"/>
              <a:t> : AWS EC2, </a:t>
            </a:r>
          </a:p>
          <a:p>
            <a:r>
              <a:rPr lang="en-IN" sz="1600" dirty="0"/>
              <a:t>           GCP VM</a:t>
            </a:r>
          </a:p>
        </p:txBody>
      </p:sp>
      <p:sp>
        <p:nvSpPr>
          <p:cNvPr id="13" name="TextBox 12">
            <a:extLst>
              <a:ext uri="{FF2B5EF4-FFF2-40B4-BE49-F238E27FC236}">
                <a16:creationId xmlns:a16="http://schemas.microsoft.com/office/drawing/2014/main" xmlns="" id="{C8D11A31-EFF6-1F78-3BA6-DFED2B91B1E1}"/>
              </a:ext>
            </a:extLst>
          </p:cNvPr>
          <p:cNvSpPr txBox="1"/>
          <p:nvPr/>
        </p:nvSpPr>
        <p:spPr>
          <a:xfrm>
            <a:off x="6245326" y="5531273"/>
            <a:ext cx="1980029" cy="584775"/>
          </a:xfrm>
          <a:prstGeom prst="rect">
            <a:avLst/>
          </a:prstGeom>
          <a:noFill/>
        </p:spPr>
        <p:txBody>
          <a:bodyPr wrap="none" rtlCol="0">
            <a:spAutoFit/>
          </a:bodyPr>
          <a:lstStyle/>
          <a:p>
            <a:r>
              <a:rPr lang="en-IN" sz="1600" b="1" dirty="0"/>
              <a:t>PaaS</a:t>
            </a:r>
            <a:r>
              <a:rPr lang="en-IN" sz="1600" dirty="0"/>
              <a:t> : GitHub,</a:t>
            </a:r>
          </a:p>
          <a:p>
            <a:r>
              <a:rPr lang="en-IN" sz="1600" dirty="0"/>
              <a:t>            Kubernetes</a:t>
            </a:r>
          </a:p>
        </p:txBody>
      </p:sp>
      <p:sp>
        <p:nvSpPr>
          <p:cNvPr id="14" name="TextBox 13">
            <a:extLst>
              <a:ext uri="{FF2B5EF4-FFF2-40B4-BE49-F238E27FC236}">
                <a16:creationId xmlns:a16="http://schemas.microsoft.com/office/drawing/2014/main" xmlns="" id="{E43247AB-131C-20E5-6D49-65376169985C}"/>
              </a:ext>
            </a:extLst>
          </p:cNvPr>
          <p:cNvSpPr txBox="1"/>
          <p:nvPr/>
        </p:nvSpPr>
        <p:spPr>
          <a:xfrm>
            <a:off x="8815955" y="5531273"/>
            <a:ext cx="2129109" cy="584775"/>
          </a:xfrm>
          <a:prstGeom prst="rect">
            <a:avLst/>
          </a:prstGeom>
          <a:noFill/>
        </p:spPr>
        <p:txBody>
          <a:bodyPr wrap="none" rtlCol="0">
            <a:spAutoFit/>
          </a:bodyPr>
          <a:lstStyle/>
          <a:p>
            <a:r>
              <a:rPr lang="en-IN" sz="1600" b="1" dirty="0"/>
              <a:t>SaaS</a:t>
            </a:r>
            <a:r>
              <a:rPr lang="en-IN" sz="1600" dirty="0"/>
              <a:t> : Facebook,</a:t>
            </a:r>
          </a:p>
          <a:p>
            <a:r>
              <a:rPr lang="en-IN" sz="1600" dirty="0"/>
              <a:t>            Netflix, Zoom</a:t>
            </a:r>
          </a:p>
        </p:txBody>
      </p:sp>
    </p:spTree>
    <p:extLst>
      <p:ext uri="{BB962C8B-B14F-4D97-AF65-F5344CB8AC3E}">
        <p14:creationId xmlns:p14="http://schemas.microsoft.com/office/powerpoint/2010/main" xmlns="" val="17273815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A07E83BB-54A4-DA4B-CC15-11AF1083E011}"/>
              </a:ext>
            </a:extLst>
          </p:cNvPr>
          <p:cNvSpPr>
            <a:spLocks noGrp="1"/>
          </p:cNvSpPr>
          <p:nvPr>
            <p:ph type="dt" sz="half" idx="10"/>
          </p:nvPr>
        </p:nvSpPr>
        <p:spPr/>
        <p:txBody>
          <a:bodyPr/>
          <a:lstStyle/>
          <a:p>
            <a:r>
              <a:rPr lang="en-IN"/>
              <a:t>Day 1</a:t>
            </a:r>
            <a:endParaRPr lang="en-IN" dirty="0"/>
          </a:p>
        </p:txBody>
      </p:sp>
      <p:sp>
        <p:nvSpPr>
          <p:cNvPr id="3" name="Footer Placeholder 2">
            <a:extLst>
              <a:ext uri="{FF2B5EF4-FFF2-40B4-BE49-F238E27FC236}">
                <a16:creationId xmlns:a16="http://schemas.microsoft.com/office/drawing/2014/main" xmlns="" id="{B1A413C7-F4B2-64A6-2E04-8BC751B9F18A}"/>
              </a:ext>
            </a:extLst>
          </p:cNvPr>
          <p:cNvSpPr>
            <a:spLocks noGrp="1"/>
          </p:cNvSpPr>
          <p:nvPr>
            <p:ph type="ftr" sz="quarter" idx="11"/>
          </p:nvPr>
        </p:nvSpPr>
        <p:spPr/>
        <p:txBody>
          <a:bodyPr/>
          <a:lstStyle/>
          <a:p>
            <a:r>
              <a:rPr lang="en-IN"/>
              <a:t>Introduction to Cloud</a:t>
            </a:r>
            <a:endParaRPr lang="en-IN" dirty="0"/>
          </a:p>
        </p:txBody>
      </p:sp>
      <p:sp>
        <p:nvSpPr>
          <p:cNvPr id="4" name="Slide Number Placeholder 3">
            <a:extLst>
              <a:ext uri="{FF2B5EF4-FFF2-40B4-BE49-F238E27FC236}">
                <a16:creationId xmlns:a16="http://schemas.microsoft.com/office/drawing/2014/main" xmlns="" id="{79E518ED-DEA2-78FA-0620-B275AB4CE185}"/>
              </a:ext>
            </a:extLst>
          </p:cNvPr>
          <p:cNvSpPr>
            <a:spLocks noGrp="1"/>
          </p:cNvSpPr>
          <p:nvPr>
            <p:ph type="sldNum" sz="quarter" idx="12"/>
          </p:nvPr>
        </p:nvSpPr>
        <p:spPr/>
        <p:txBody>
          <a:bodyPr/>
          <a:lstStyle/>
          <a:p>
            <a:fld id="{AF5A65D5-10C0-4B1A-9C99-2CF1681379E4}" type="slidenum">
              <a:rPr lang="en-IN" smtClean="0"/>
              <a:pPr/>
              <a:t>21</a:t>
            </a:fld>
            <a:endParaRPr lang="en-IN" dirty="0"/>
          </a:p>
        </p:txBody>
      </p:sp>
      <p:sp>
        <p:nvSpPr>
          <p:cNvPr id="5" name="Content Placeholder 4">
            <a:extLst>
              <a:ext uri="{FF2B5EF4-FFF2-40B4-BE49-F238E27FC236}">
                <a16:creationId xmlns:a16="http://schemas.microsoft.com/office/drawing/2014/main" xmlns="" id="{7E633925-EA6F-F331-1191-5731D58D7247}"/>
              </a:ext>
            </a:extLst>
          </p:cNvPr>
          <p:cNvSpPr>
            <a:spLocks noGrp="1"/>
          </p:cNvSpPr>
          <p:nvPr>
            <p:ph idx="1"/>
          </p:nvPr>
        </p:nvSpPr>
        <p:spPr>
          <a:xfrm>
            <a:off x="1097279" y="1142061"/>
            <a:ext cx="6989197" cy="4930265"/>
          </a:xfrm>
        </p:spPr>
        <p:txBody>
          <a:bodyPr>
            <a:normAutofit/>
          </a:bodyPr>
          <a:lstStyle/>
          <a:p>
            <a:r>
              <a:rPr lang="en-IN" sz="1800" dirty="0"/>
              <a:t> </a:t>
            </a:r>
            <a:r>
              <a:rPr lang="en-US" sz="1800" dirty="0"/>
              <a:t>Infrastructure as a service (IaaS) is a cloud computing offering in which a vendor provides users access to computing resources such as storage, networking, and servers.</a:t>
            </a:r>
          </a:p>
          <a:p>
            <a:r>
              <a:rPr lang="en-US" sz="1800" dirty="0"/>
              <a:t> Organizations use their own platforms and applications within a service provider’s infrastructure.</a:t>
            </a:r>
          </a:p>
          <a:p>
            <a:r>
              <a:rPr lang="en-IN" sz="1800" dirty="0"/>
              <a:t> </a:t>
            </a:r>
            <a:r>
              <a:rPr lang="en-US" sz="1800" dirty="0"/>
              <a:t>Key features:</a:t>
            </a:r>
          </a:p>
          <a:p>
            <a:pPr lvl="1"/>
            <a:r>
              <a:rPr lang="en-US" sz="1800" dirty="0"/>
              <a:t>Instead of purchasing hardware outright, users pay for IaaS on demand.</a:t>
            </a:r>
          </a:p>
          <a:p>
            <a:pPr lvl="1"/>
            <a:r>
              <a:rPr lang="en-US" sz="1800" dirty="0"/>
              <a:t>Infrastructure is scalable depending on processing and storage needs.</a:t>
            </a:r>
          </a:p>
          <a:p>
            <a:pPr lvl="1"/>
            <a:r>
              <a:rPr lang="en-US" sz="1800" dirty="0"/>
              <a:t>Saves enterprises the costs of buying and maintaining their own hardware.</a:t>
            </a:r>
          </a:p>
          <a:p>
            <a:pPr lvl="1"/>
            <a:r>
              <a:rPr lang="en-US" sz="1800" dirty="0"/>
              <a:t>Because data is on the cloud, there can be no single point of failure.</a:t>
            </a:r>
          </a:p>
          <a:p>
            <a:pPr lvl="1"/>
            <a:r>
              <a:rPr lang="en-US" sz="1800" dirty="0"/>
              <a:t>Enables the virtualization of administrative tasks, freeing up time for other work.</a:t>
            </a:r>
            <a:endParaRPr lang="en-IN" sz="1800" dirty="0"/>
          </a:p>
        </p:txBody>
      </p:sp>
      <p:sp>
        <p:nvSpPr>
          <p:cNvPr id="6" name="Title 5">
            <a:extLst>
              <a:ext uri="{FF2B5EF4-FFF2-40B4-BE49-F238E27FC236}">
                <a16:creationId xmlns:a16="http://schemas.microsoft.com/office/drawing/2014/main" xmlns="" id="{0AE576F2-A3C1-BDA9-71E7-D22609C812FF}"/>
              </a:ext>
            </a:extLst>
          </p:cNvPr>
          <p:cNvSpPr>
            <a:spLocks noGrp="1"/>
          </p:cNvSpPr>
          <p:nvPr>
            <p:ph type="title"/>
          </p:nvPr>
        </p:nvSpPr>
        <p:spPr/>
        <p:txBody>
          <a:bodyPr/>
          <a:lstStyle/>
          <a:p>
            <a:r>
              <a:rPr lang="en-US" dirty="0"/>
              <a:t>Infrastructure as a service (IaaS)</a:t>
            </a:r>
            <a:endParaRPr lang="en-IN" dirty="0"/>
          </a:p>
        </p:txBody>
      </p:sp>
    </p:spTree>
    <p:extLst>
      <p:ext uri="{BB962C8B-B14F-4D97-AF65-F5344CB8AC3E}">
        <p14:creationId xmlns:p14="http://schemas.microsoft.com/office/powerpoint/2010/main" xmlns="" val="1818601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62571856-55F6-794E-6012-9AE2B6D38963}"/>
              </a:ext>
            </a:extLst>
          </p:cNvPr>
          <p:cNvSpPr>
            <a:spLocks noGrp="1"/>
          </p:cNvSpPr>
          <p:nvPr>
            <p:ph type="dt" sz="half" idx="10"/>
          </p:nvPr>
        </p:nvSpPr>
        <p:spPr/>
        <p:txBody>
          <a:bodyPr/>
          <a:lstStyle/>
          <a:p>
            <a:r>
              <a:rPr lang="en-IN"/>
              <a:t>Day 1</a:t>
            </a:r>
            <a:endParaRPr lang="en-IN" dirty="0"/>
          </a:p>
        </p:txBody>
      </p:sp>
      <p:sp>
        <p:nvSpPr>
          <p:cNvPr id="3" name="Footer Placeholder 2">
            <a:extLst>
              <a:ext uri="{FF2B5EF4-FFF2-40B4-BE49-F238E27FC236}">
                <a16:creationId xmlns:a16="http://schemas.microsoft.com/office/drawing/2014/main" xmlns="" id="{5CB2F69F-4F67-47C3-9F67-0BB209BA0205}"/>
              </a:ext>
            </a:extLst>
          </p:cNvPr>
          <p:cNvSpPr>
            <a:spLocks noGrp="1"/>
          </p:cNvSpPr>
          <p:nvPr>
            <p:ph type="ftr" sz="quarter" idx="11"/>
          </p:nvPr>
        </p:nvSpPr>
        <p:spPr/>
        <p:txBody>
          <a:bodyPr/>
          <a:lstStyle/>
          <a:p>
            <a:r>
              <a:rPr lang="en-IN"/>
              <a:t>Introduction to Cloud</a:t>
            </a:r>
            <a:endParaRPr lang="en-IN" dirty="0"/>
          </a:p>
        </p:txBody>
      </p:sp>
      <p:sp>
        <p:nvSpPr>
          <p:cNvPr id="4" name="Slide Number Placeholder 3">
            <a:extLst>
              <a:ext uri="{FF2B5EF4-FFF2-40B4-BE49-F238E27FC236}">
                <a16:creationId xmlns:a16="http://schemas.microsoft.com/office/drawing/2014/main" xmlns="" id="{B0619356-98DC-53BA-CFC9-0D5B4640FD2F}"/>
              </a:ext>
            </a:extLst>
          </p:cNvPr>
          <p:cNvSpPr>
            <a:spLocks noGrp="1"/>
          </p:cNvSpPr>
          <p:nvPr>
            <p:ph type="sldNum" sz="quarter" idx="12"/>
          </p:nvPr>
        </p:nvSpPr>
        <p:spPr/>
        <p:txBody>
          <a:bodyPr/>
          <a:lstStyle/>
          <a:p>
            <a:fld id="{AF5A65D5-10C0-4B1A-9C99-2CF1681379E4}" type="slidenum">
              <a:rPr lang="en-IN" smtClean="0"/>
              <a:pPr/>
              <a:t>22</a:t>
            </a:fld>
            <a:endParaRPr lang="en-IN" dirty="0"/>
          </a:p>
        </p:txBody>
      </p:sp>
      <p:sp>
        <p:nvSpPr>
          <p:cNvPr id="5" name="Content Placeholder 4">
            <a:extLst>
              <a:ext uri="{FF2B5EF4-FFF2-40B4-BE49-F238E27FC236}">
                <a16:creationId xmlns:a16="http://schemas.microsoft.com/office/drawing/2014/main" xmlns="" id="{4C9269FA-9C49-437D-4E05-771144076C84}"/>
              </a:ext>
            </a:extLst>
          </p:cNvPr>
          <p:cNvSpPr>
            <a:spLocks noGrp="1"/>
          </p:cNvSpPr>
          <p:nvPr>
            <p:ph idx="1"/>
          </p:nvPr>
        </p:nvSpPr>
        <p:spPr>
          <a:xfrm>
            <a:off x="1097280" y="1142061"/>
            <a:ext cx="7251590" cy="4930265"/>
          </a:xfrm>
        </p:spPr>
        <p:txBody>
          <a:bodyPr>
            <a:normAutofit/>
          </a:bodyPr>
          <a:lstStyle/>
          <a:p>
            <a:r>
              <a:rPr lang="en-IN" sz="1800" dirty="0"/>
              <a:t> </a:t>
            </a:r>
            <a:r>
              <a:rPr lang="en-US" sz="1800" dirty="0"/>
              <a:t>Platform as a service (PaaS) is a cloud computing offering that provides users with a cloud environment in which they can develop, manage, and deliver applications.</a:t>
            </a:r>
          </a:p>
          <a:p>
            <a:r>
              <a:rPr lang="en-US" sz="1800" dirty="0"/>
              <a:t> In addition to storage and other computing resources, users are able to use a suite of prebuilt tools to develop, customize, and test their own applications.</a:t>
            </a:r>
          </a:p>
          <a:p>
            <a:r>
              <a:rPr lang="en-IN" sz="1800" dirty="0"/>
              <a:t> </a:t>
            </a:r>
            <a:r>
              <a:rPr lang="en-US" sz="1800" dirty="0"/>
              <a:t>Key features:</a:t>
            </a:r>
          </a:p>
          <a:p>
            <a:pPr lvl="1"/>
            <a:r>
              <a:rPr lang="en-US" sz="1800" dirty="0"/>
              <a:t>PaaS provides a platform with tools to test, develop, and host applications in the same environment.</a:t>
            </a:r>
          </a:p>
          <a:p>
            <a:pPr lvl="1"/>
            <a:r>
              <a:rPr lang="en-US" sz="1800" dirty="0"/>
              <a:t>Enables organizations to focus on development without having to worry about underlying infrastructure.</a:t>
            </a:r>
          </a:p>
          <a:p>
            <a:pPr lvl="1"/>
            <a:r>
              <a:rPr lang="en-US" sz="1800" dirty="0"/>
              <a:t>Providers manage security, operating systems, server software and backups.</a:t>
            </a:r>
          </a:p>
          <a:p>
            <a:pPr lvl="1"/>
            <a:r>
              <a:rPr lang="en-US" sz="1800" dirty="0"/>
              <a:t>Facilitates collaborative work even if teams work remotely.</a:t>
            </a:r>
            <a:endParaRPr lang="en-IN" sz="1800" dirty="0"/>
          </a:p>
        </p:txBody>
      </p:sp>
      <p:sp>
        <p:nvSpPr>
          <p:cNvPr id="6" name="Title 5">
            <a:extLst>
              <a:ext uri="{FF2B5EF4-FFF2-40B4-BE49-F238E27FC236}">
                <a16:creationId xmlns:a16="http://schemas.microsoft.com/office/drawing/2014/main" xmlns="" id="{AE4B3CE4-1ADC-4DA9-B957-7082D63DACEA}"/>
              </a:ext>
            </a:extLst>
          </p:cNvPr>
          <p:cNvSpPr>
            <a:spLocks noGrp="1"/>
          </p:cNvSpPr>
          <p:nvPr>
            <p:ph type="title"/>
          </p:nvPr>
        </p:nvSpPr>
        <p:spPr/>
        <p:txBody>
          <a:bodyPr/>
          <a:lstStyle/>
          <a:p>
            <a:r>
              <a:rPr lang="en-US" sz="4800" dirty="0"/>
              <a:t>Platform as a service (PaaS)</a:t>
            </a:r>
            <a:endParaRPr lang="en-IN" dirty="0"/>
          </a:p>
        </p:txBody>
      </p:sp>
    </p:spTree>
    <p:extLst>
      <p:ext uri="{BB962C8B-B14F-4D97-AF65-F5344CB8AC3E}">
        <p14:creationId xmlns:p14="http://schemas.microsoft.com/office/powerpoint/2010/main" xmlns="" val="34502373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03A7632C-D841-FD39-AB59-847F8E6F9E34}"/>
              </a:ext>
            </a:extLst>
          </p:cNvPr>
          <p:cNvSpPr>
            <a:spLocks noGrp="1"/>
          </p:cNvSpPr>
          <p:nvPr>
            <p:ph type="dt" sz="half" idx="10"/>
          </p:nvPr>
        </p:nvSpPr>
        <p:spPr/>
        <p:txBody>
          <a:bodyPr/>
          <a:lstStyle/>
          <a:p>
            <a:r>
              <a:rPr lang="en-IN"/>
              <a:t>Day 1</a:t>
            </a:r>
            <a:endParaRPr lang="en-IN" dirty="0"/>
          </a:p>
        </p:txBody>
      </p:sp>
      <p:sp>
        <p:nvSpPr>
          <p:cNvPr id="3" name="Footer Placeholder 2">
            <a:extLst>
              <a:ext uri="{FF2B5EF4-FFF2-40B4-BE49-F238E27FC236}">
                <a16:creationId xmlns:a16="http://schemas.microsoft.com/office/drawing/2014/main" xmlns="" id="{8D0EF8BF-672A-1B23-0FF9-7DB1C4091A51}"/>
              </a:ext>
            </a:extLst>
          </p:cNvPr>
          <p:cNvSpPr>
            <a:spLocks noGrp="1"/>
          </p:cNvSpPr>
          <p:nvPr>
            <p:ph type="ftr" sz="quarter" idx="11"/>
          </p:nvPr>
        </p:nvSpPr>
        <p:spPr/>
        <p:txBody>
          <a:bodyPr/>
          <a:lstStyle/>
          <a:p>
            <a:r>
              <a:rPr lang="en-IN"/>
              <a:t>Introduction to Cloud</a:t>
            </a:r>
            <a:endParaRPr lang="en-IN" dirty="0"/>
          </a:p>
        </p:txBody>
      </p:sp>
      <p:sp>
        <p:nvSpPr>
          <p:cNvPr id="4" name="Slide Number Placeholder 3">
            <a:extLst>
              <a:ext uri="{FF2B5EF4-FFF2-40B4-BE49-F238E27FC236}">
                <a16:creationId xmlns:a16="http://schemas.microsoft.com/office/drawing/2014/main" xmlns="" id="{22CC5FAF-04A1-536D-3A3B-D689B23D7627}"/>
              </a:ext>
            </a:extLst>
          </p:cNvPr>
          <p:cNvSpPr>
            <a:spLocks noGrp="1"/>
          </p:cNvSpPr>
          <p:nvPr>
            <p:ph type="sldNum" sz="quarter" idx="12"/>
          </p:nvPr>
        </p:nvSpPr>
        <p:spPr/>
        <p:txBody>
          <a:bodyPr/>
          <a:lstStyle/>
          <a:p>
            <a:fld id="{AF5A65D5-10C0-4B1A-9C99-2CF1681379E4}" type="slidenum">
              <a:rPr lang="en-IN" smtClean="0"/>
              <a:pPr/>
              <a:t>23</a:t>
            </a:fld>
            <a:endParaRPr lang="en-IN" dirty="0"/>
          </a:p>
        </p:txBody>
      </p:sp>
      <p:sp>
        <p:nvSpPr>
          <p:cNvPr id="5" name="Content Placeholder 4">
            <a:extLst>
              <a:ext uri="{FF2B5EF4-FFF2-40B4-BE49-F238E27FC236}">
                <a16:creationId xmlns:a16="http://schemas.microsoft.com/office/drawing/2014/main" xmlns="" id="{761382F3-2F63-0338-47B7-56CAE3DB3E64}"/>
              </a:ext>
            </a:extLst>
          </p:cNvPr>
          <p:cNvSpPr>
            <a:spLocks noGrp="1"/>
          </p:cNvSpPr>
          <p:nvPr>
            <p:ph idx="1"/>
          </p:nvPr>
        </p:nvSpPr>
        <p:spPr>
          <a:xfrm>
            <a:off x="1097280" y="1142061"/>
            <a:ext cx="7593496" cy="4930265"/>
          </a:xfrm>
        </p:spPr>
        <p:txBody>
          <a:bodyPr>
            <a:normAutofit/>
          </a:bodyPr>
          <a:lstStyle/>
          <a:p>
            <a:r>
              <a:rPr lang="en-IN" sz="1800" dirty="0"/>
              <a:t> </a:t>
            </a:r>
            <a:r>
              <a:rPr lang="en-US" sz="1800" dirty="0"/>
              <a:t>Software as a service (SaaS) is a cloud computing offering that provides users with access to a vendor’s cloud-based software. </a:t>
            </a:r>
          </a:p>
          <a:p>
            <a:r>
              <a:rPr lang="en-US" sz="1800" dirty="0"/>
              <a:t> Users do not install applications on their local devices. Instead, the applications reside on a remote cloud network accessed through the web or an API. </a:t>
            </a:r>
          </a:p>
          <a:p>
            <a:r>
              <a:rPr lang="en-US" sz="1800" dirty="0"/>
              <a:t> Through the application, users can store and analyze data and collaborate on projects.</a:t>
            </a:r>
          </a:p>
          <a:p>
            <a:r>
              <a:rPr lang="en-US" sz="1800" dirty="0"/>
              <a:t> Key features:</a:t>
            </a:r>
          </a:p>
          <a:p>
            <a:pPr lvl="1"/>
            <a:r>
              <a:rPr lang="en-US" sz="1800" dirty="0"/>
              <a:t>SaaS vendors provide users with software and applications via a subscription model.</a:t>
            </a:r>
          </a:p>
          <a:p>
            <a:pPr lvl="1"/>
            <a:r>
              <a:rPr lang="en-US" sz="1800" dirty="0"/>
              <a:t>Users do not have to manage, install or upgrade software; SaaS providers manage this.</a:t>
            </a:r>
          </a:p>
          <a:p>
            <a:pPr lvl="1"/>
            <a:r>
              <a:rPr lang="en-US" sz="1800" dirty="0"/>
              <a:t>Data is secure in the cloud; equipment failure does not result in loss of data.</a:t>
            </a:r>
          </a:p>
          <a:p>
            <a:pPr lvl="1"/>
            <a:r>
              <a:rPr lang="en-US" sz="1800" dirty="0"/>
              <a:t>Use of resources can be scaled depending on service needs.</a:t>
            </a:r>
          </a:p>
          <a:p>
            <a:pPr lvl="1"/>
            <a:r>
              <a:rPr lang="en-US" sz="1800" dirty="0"/>
              <a:t>Applications are accessible from almost any internet-connected device, from virtually anywhere in the world.</a:t>
            </a:r>
            <a:endParaRPr lang="en-IN" sz="1800" dirty="0"/>
          </a:p>
        </p:txBody>
      </p:sp>
      <p:sp>
        <p:nvSpPr>
          <p:cNvPr id="6" name="Title 5">
            <a:extLst>
              <a:ext uri="{FF2B5EF4-FFF2-40B4-BE49-F238E27FC236}">
                <a16:creationId xmlns:a16="http://schemas.microsoft.com/office/drawing/2014/main" xmlns="" id="{39E4C521-81E3-1821-F498-B9244906F36C}"/>
              </a:ext>
            </a:extLst>
          </p:cNvPr>
          <p:cNvSpPr>
            <a:spLocks noGrp="1"/>
          </p:cNvSpPr>
          <p:nvPr>
            <p:ph type="title"/>
          </p:nvPr>
        </p:nvSpPr>
        <p:spPr/>
        <p:txBody>
          <a:bodyPr/>
          <a:lstStyle/>
          <a:p>
            <a:r>
              <a:rPr lang="en-US" dirty="0"/>
              <a:t>Software as a service (SaaS)</a:t>
            </a:r>
            <a:endParaRPr lang="en-IN" dirty="0"/>
          </a:p>
        </p:txBody>
      </p:sp>
    </p:spTree>
    <p:extLst>
      <p:ext uri="{BB962C8B-B14F-4D97-AF65-F5344CB8AC3E}">
        <p14:creationId xmlns:p14="http://schemas.microsoft.com/office/powerpoint/2010/main" xmlns="" val="14233878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7C1634A9-EA4C-1DDB-8350-48310BCDA13D}"/>
              </a:ext>
            </a:extLst>
          </p:cNvPr>
          <p:cNvSpPr>
            <a:spLocks noGrp="1"/>
          </p:cNvSpPr>
          <p:nvPr>
            <p:ph type="dt" sz="half" idx="10"/>
          </p:nvPr>
        </p:nvSpPr>
        <p:spPr/>
        <p:txBody>
          <a:bodyPr/>
          <a:lstStyle/>
          <a:p>
            <a:r>
              <a:rPr lang="en-IN" dirty="0"/>
              <a:t>Day 1</a:t>
            </a:r>
          </a:p>
        </p:txBody>
      </p:sp>
      <p:sp>
        <p:nvSpPr>
          <p:cNvPr id="3" name="Footer Placeholder 2">
            <a:extLst>
              <a:ext uri="{FF2B5EF4-FFF2-40B4-BE49-F238E27FC236}">
                <a16:creationId xmlns:a16="http://schemas.microsoft.com/office/drawing/2014/main" xmlns="" id="{2B9BBDCA-FA27-0B01-33F0-547995F2B319}"/>
              </a:ext>
            </a:extLst>
          </p:cNvPr>
          <p:cNvSpPr>
            <a:spLocks noGrp="1"/>
          </p:cNvSpPr>
          <p:nvPr>
            <p:ph type="ftr" sz="quarter" idx="11"/>
          </p:nvPr>
        </p:nvSpPr>
        <p:spPr/>
        <p:txBody>
          <a:bodyPr/>
          <a:lstStyle/>
          <a:p>
            <a:r>
              <a:rPr lang="en-IN" dirty="0"/>
              <a:t>Introduction to Cloud</a:t>
            </a:r>
          </a:p>
        </p:txBody>
      </p:sp>
      <p:sp>
        <p:nvSpPr>
          <p:cNvPr id="4" name="Slide Number Placeholder 3">
            <a:extLst>
              <a:ext uri="{FF2B5EF4-FFF2-40B4-BE49-F238E27FC236}">
                <a16:creationId xmlns:a16="http://schemas.microsoft.com/office/drawing/2014/main" xmlns="" id="{B8B4050A-E6FC-ADB0-F757-7D0291B1931B}"/>
              </a:ext>
            </a:extLst>
          </p:cNvPr>
          <p:cNvSpPr>
            <a:spLocks noGrp="1"/>
          </p:cNvSpPr>
          <p:nvPr>
            <p:ph type="sldNum" sz="quarter" idx="12"/>
          </p:nvPr>
        </p:nvSpPr>
        <p:spPr/>
        <p:txBody>
          <a:bodyPr/>
          <a:lstStyle/>
          <a:p>
            <a:fld id="{AF5A65D5-10C0-4B1A-9C99-2CF1681379E4}" type="slidenum">
              <a:rPr lang="en-IN" smtClean="0"/>
              <a:pPr/>
              <a:t>24</a:t>
            </a:fld>
            <a:endParaRPr lang="en-IN" dirty="0"/>
          </a:p>
        </p:txBody>
      </p:sp>
      <p:sp>
        <p:nvSpPr>
          <p:cNvPr id="5" name="Content Placeholder 4">
            <a:extLst>
              <a:ext uri="{FF2B5EF4-FFF2-40B4-BE49-F238E27FC236}">
                <a16:creationId xmlns:a16="http://schemas.microsoft.com/office/drawing/2014/main" xmlns="" id="{A828D14F-4573-6643-9DDA-C47474CCD0A3}"/>
              </a:ext>
            </a:extLst>
          </p:cNvPr>
          <p:cNvSpPr>
            <a:spLocks noGrp="1"/>
          </p:cNvSpPr>
          <p:nvPr>
            <p:ph idx="1"/>
          </p:nvPr>
        </p:nvSpPr>
        <p:spPr>
          <a:xfrm>
            <a:off x="1097279" y="1142061"/>
            <a:ext cx="7577594" cy="4930265"/>
          </a:xfrm>
        </p:spPr>
        <p:txBody>
          <a:bodyPr>
            <a:normAutofit/>
          </a:bodyPr>
          <a:lstStyle/>
          <a:p>
            <a:pPr>
              <a:buFont typeface="Arial" panose="020B0604020202020204" pitchFamily="34" charset="0"/>
              <a:buChar char="•"/>
            </a:pPr>
            <a:r>
              <a:rPr lang="en-US" sz="2000" dirty="0"/>
              <a:t> </a:t>
            </a:r>
            <a:r>
              <a:rPr lang="en-US" sz="1800" dirty="0"/>
              <a:t>Factors to be considered before choosing a Cloud Services Provider (CSP)</a:t>
            </a:r>
          </a:p>
          <a:p>
            <a:pPr marL="544068" lvl="1" indent="-342900">
              <a:buFont typeface="+mj-lt"/>
              <a:buAutoNum type="arabicPeriod"/>
            </a:pPr>
            <a:r>
              <a:rPr lang="en-US" sz="1800" dirty="0"/>
              <a:t>Regions and availability:</a:t>
            </a:r>
          </a:p>
          <a:p>
            <a:pPr lvl="2">
              <a:buFont typeface="Arial" panose="020B0604020202020204" pitchFamily="34" charset="0"/>
              <a:buChar char="•"/>
            </a:pPr>
            <a:r>
              <a:rPr lang="en-US" dirty="0">
                <a:solidFill>
                  <a:schemeClr val="tx1"/>
                </a:solidFill>
              </a:rPr>
              <a:t>Edge Locations (EL) and Availability Zones (AZ) are AWS Data Centers</a:t>
            </a:r>
          </a:p>
          <a:p>
            <a:pPr lvl="2">
              <a:buFont typeface="Arial" panose="020B0604020202020204" pitchFamily="34" charset="0"/>
              <a:buChar char="•"/>
            </a:pPr>
            <a:r>
              <a:rPr lang="en-US" dirty="0">
                <a:solidFill>
                  <a:schemeClr val="tx1"/>
                </a:solidFill>
              </a:rPr>
              <a:t>EL are primarily used for caching of the data to provide better user experience with low latency, the AZ are used for hosting servers, websites, applications, software, Big Data processing, analytics and a wide variety of use cases.</a:t>
            </a:r>
          </a:p>
          <a:p>
            <a:pPr marL="544068" lvl="1" indent="-342900">
              <a:buFont typeface="+mj-lt"/>
              <a:buAutoNum type="arabicPeriod"/>
            </a:pPr>
            <a:r>
              <a:rPr lang="en-US" sz="1800" dirty="0"/>
              <a:t>Common Services:</a:t>
            </a:r>
          </a:p>
          <a:p>
            <a:pPr lvl="2">
              <a:buFont typeface="Arial" panose="020B0604020202020204" pitchFamily="34" charset="0"/>
              <a:buChar char="•"/>
            </a:pPr>
            <a:r>
              <a:rPr lang="en-US" dirty="0">
                <a:solidFill>
                  <a:schemeClr val="tx1"/>
                </a:solidFill>
              </a:rPr>
              <a:t>all three providers offer comparable services to cover the common computing needs of users. However, there are basic differences in two general categories:</a:t>
            </a:r>
          </a:p>
          <a:p>
            <a:pPr marL="909828" lvl="3" indent="-342900">
              <a:buFont typeface="+mj-lt"/>
              <a:buAutoNum type="arabicPeriod"/>
            </a:pPr>
            <a:r>
              <a:rPr lang="en-US" dirty="0">
                <a:solidFill>
                  <a:schemeClr val="accent3">
                    <a:lumMod val="50000"/>
                  </a:schemeClr>
                </a:solidFill>
              </a:rPr>
              <a:t>How each service is implemented in its cloud platform</a:t>
            </a:r>
          </a:p>
          <a:p>
            <a:pPr marL="909828" lvl="3" indent="-342900">
              <a:buFont typeface="+mj-lt"/>
              <a:buAutoNum type="arabicPeriod"/>
            </a:pPr>
            <a:r>
              <a:rPr lang="en-US" dirty="0">
                <a:solidFill>
                  <a:schemeClr val="accent3">
                    <a:lumMod val="50000"/>
                  </a:schemeClr>
                </a:solidFill>
              </a:rPr>
              <a:t>The individual features available for each service</a:t>
            </a:r>
          </a:p>
          <a:p>
            <a:pPr marL="544068" lvl="1" indent="-342900">
              <a:buFont typeface="+mj-lt"/>
              <a:buAutoNum type="arabicPeriod"/>
            </a:pPr>
            <a:r>
              <a:rPr lang="en-US" sz="1800" dirty="0"/>
              <a:t>Specialized services</a:t>
            </a:r>
          </a:p>
          <a:p>
            <a:pPr lvl="2">
              <a:buFont typeface="Arial" panose="020B0604020202020204" pitchFamily="34" charset="0"/>
              <a:buChar char="•"/>
            </a:pPr>
            <a:r>
              <a:rPr lang="en-US" dirty="0">
                <a:solidFill>
                  <a:schemeClr val="tx1"/>
                </a:solidFill>
              </a:rPr>
              <a:t> There is significant difference in the specialized services available among AWS, Azure and GCP</a:t>
            </a:r>
          </a:p>
          <a:p>
            <a:pPr marL="544068" lvl="1" indent="-342900">
              <a:buFont typeface="+mj-lt"/>
              <a:buAutoNum type="arabicPeriod"/>
            </a:pPr>
            <a:r>
              <a:rPr lang="en-US" sz="1800" dirty="0"/>
              <a:t>Pricing</a:t>
            </a:r>
            <a:endParaRPr lang="en-IN" sz="1800" dirty="0"/>
          </a:p>
        </p:txBody>
      </p:sp>
      <p:sp>
        <p:nvSpPr>
          <p:cNvPr id="6" name="Title 5">
            <a:extLst>
              <a:ext uri="{FF2B5EF4-FFF2-40B4-BE49-F238E27FC236}">
                <a16:creationId xmlns:a16="http://schemas.microsoft.com/office/drawing/2014/main" xmlns="" id="{9D75FBE4-D5D8-85B5-8A9A-AB4BED670C14}"/>
              </a:ext>
            </a:extLst>
          </p:cNvPr>
          <p:cNvSpPr>
            <a:spLocks noGrp="1"/>
          </p:cNvSpPr>
          <p:nvPr>
            <p:ph type="title"/>
          </p:nvPr>
        </p:nvSpPr>
        <p:spPr/>
        <p:txBody>
          <a:bodyPr/>
          <a:lstStyle/>
          <a:p>
            <a:r>
              <a:rPr lang="en-IN" dirty="0"/>
              <a:t>How to Choose CS Provider?</a:t>
            </a:r>
          </a:p>
        </p:txBody>
      </p:sp>
    </p:spTree>
    <p:extLst>
      <p:ext uri="{BB962C8B-B14F-4D97-AF65-F5344CB8AC3E}">
        <p14:creationId xmlns:p14="http://schemas.microsoft.com/office/powerpoint/2010/main" xmlns="" val="33877188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202F9A7A-F979-ED82-FB90-C23C4B3A53E1}"/>
              </a:ext>
            </a:extLst>
          </p:cNvPr>
          <p:cNvSpPr>
            <a:spLocks noGrp="1"/>
          </p:cNvSpPr>
          <p:nvPr>
            <p:ph type="dt" sz="half" idx="10"/>
          </p:nvPr>
        </p:nvSpPr>
        <p:spPr/>
        <p:txBody>
          <a:bodyPr/>
          <a:lstStyle/>
          <a:p>
            <a:r>
              <a:rPr lang="en-IN"/>
              <a:t>Day 1</a:t>
            </a:r>
            <a:endParaRPr lang="en-IN" dirty="0"/>
          </a:p>
        </p:txBody>
      </p:sp>
      <p:sp>
        <p:nvSpPr>
          <p:cNvPr id="3" name="Footer Placeholder 2">
            <a:extLst>
              <a:ext uri="{FF2B5EF4-FFF2-40B4-BE49-F238E27FC236}">
                <a16:creationId xmlns:a16="http://schemas.microsoft.com/office/drawing/2014/main" xmlns="" id="{FD912E01-0234-3C51-5C3D-C3D5164BAEDF}"/>
              </a:ext>
            </a:extLst>
          </p:cNvPr>
          <p:cNvSpPr>
            <a:spLocks noGrp="1"/>
          </p:cNvSpPr>
          <p:nvPr>
            <p:ph type="ftr" sz="quarter" idx="11"/>
          </p:nvPr>
        </p:nvSpPr>
        <p:spPr/>
        <p:txBody>
          <a:bodyPr/>
          <a:lstStyle/>
          <a:p>
            <a:r>
              <a:rPr lang="en-IN"/>
              <a:t>Introduction to Cloud</a:t>
            </a:r>
            <a:endParaRPr lang="en-IN" dirty="0"/>
          </a:p>
        </p:txBody>
      </p:sp>
      <p:sp>
        <p:nvSpPr>
          <p:cNvPr id="4" name="Slide Number Placeholder 3">
            <a:extLst>
              <a:ext uri="{FF2B5EF4-FFF2-40B4-BE49-F238E27FC236}">
                <a16:creationId xmlns:a16="http://schemas.microsoft.com/office/drawing/2014/main" xmlns="" id="{DFFB8C30-2569-5613-D321-A65B283BCA6B}"/>
              </a:ext>
            </a:extLst>
          </p:cNvPr>
          <p:cNvSpPr>
            <a:spLocks noGrp="1"/>
          </p:cNvSpPr>
          <p:nvPr>
            <p:ph type="sldNum" sz="quarter" idx="12"/>
          </p:nvPr>
        </p:nvSpPr>
        <p:spPr/>
        <p:txBody>
          <a:bodyPr/>
          <a:lstStyle/>
          <a:p>
            <a:fld id="{AF5A65D5-10C0-4B1A-9C99-2CF1681379E4}" type="slidenum">
              <a:rPr lang="en-IN" smtClean="0"/>
              <a:pPr/>
              <a:t>25</a:t>
            </a:fld>
            <a:endParaRPr lang="en-IN" dirty="0"/>
          </a:p>
        </p:txBody>
      </p:sp>
      <p:sp>
        <p:nvSpPr>
          <p:cNvPr id="5" name="Content Placeholder 4">
            <a:extLst>
              <a:ext uri="{FF2B5EF4-FFF2-40B4-BE49-F238E27FC236}">
                <a16:creationId xmlns:a16="http://schemas.microsoft.com/office/drawing/2014/main" xmlns="" id="{2FDA6B61-9F05-0E16-949C-5A35237127BA}"/>
              </a:ext>
            </a:extLst>
          </p:cNvPr>
          <p:cNvSpPr>
            <a:spLocks noGrp="1"/>
          </p:cNvSpPr>
          <p:nvPr>
            <p:ph idx="1"/>
          </p:nvPr>
        </p:nvSpPr>
        <p:spPr>
          <a:xfrm>
            <a:off x="1097281" y="1142061"/>
            <a:ext cx="5398936" cy="4930265"/>
          </a:xfrm>
        </p:spPr>
        <p:txBody>
          <a:bodyPr/>
          <a:lstStyle/>
          <a:p>
            <a:r>
              <a:rPr lang="en-IN" dirty="0"/>
              <a:t> </a:t>
            </a:r>
            <a:r>
              <a:rPr lang="en-US" dirty="0"/>
              <a:t>Amazon Web Service</a:t>
            </a:r>
          </a:p>
          <a:p>
            <a:pPr lvl="1"/>
            <a:r>
              <a:rPr lang="en-US" dirty="0"/>
              <a:t>25 geographic regions with 81 availability zones.</a:t>
            </a:r>
          </a:p>
          <a:p>
            <a:pPr lvl="1"/>
            <a:r>
              <a:rPr lang="en-US" dirty="0"/>
              <a:t> 218+ edge locations</a:t>
            </a:r>
          </a:p>
          <a:p>
            <a:pPr lvl="1"/>
            <a:r>
              <a:rPr lang="en-US" dirty="0"/>
              <a:t>12 Regional Edge Caches.</a:t>
            </a:r>
          </a:p>
          <a:p>
            <a:r>
              <a:rPr lang="en-US" dirty="0"/>
              <a:t> Microsoft Azure</a:t>
            </a:r>
          </a:p>
          <a:p>
            <a:pPr lvl="1"/>
            <a:r>
              <a:rPr lang="en-US" dirty="0"/>
              <a:t>60+ regions with a minimum of three availability zones in each region</a:t>
            </a:r>
          </a:p>
          <a:p>
            <a:pPr lvl="1"/>
            <a:r>
              <a:rPr lang="en-US" dirty="0"/>
              <a:t>more than 116 edge locations (Points of Presence).</a:t>
            </a:r>
          </a:p>
          <a:p>
            <a:r>
              <a:rPr lang="en-US" dirty="0"/>
              <a:t> Google Cloud Platform</a:t>
            </a:r>
          </a:p>
          <a:p>
            <a:pPr lvl="1"/>
            <a:r>
              <a:rPr lang="en-US" dirty="0"/>
              <a:t>27 cloud regions with 82 zones </a:t>
            </a:r>
          </a:p>
          <a:p>
            <a:pPr lvl="1"/>
            <a:r>
              <a:rPr lang="en-US" dirty="0"/>
              <a:t>146 edge locations.</a:t>
            </a:r>
            <a:endParaRPr lang="en-IN" dirty="0"/>
          </a:p>
        </p:txBody>
      </p:sp>
      <p:sp>
        <p:nvSpPr>
          <p:cNvPr id="6" name="Title 5">
            <a:extLst>
              <a:ext uri="{FF2B5EF4-FFF2-40B4-BE49-F238E27FC236}">
                <a16:creationId xmlns:a16="http://schemas.microsoft.com/office/drawing/2014/main" xmlns="" id="{5BCD92FF-1D55-62EB-987F-AA2408AC71B9}"/>
              </a:ext>
            </a:extLst>
          </p:cNvPr>
          <p:cNvSpPr>
            <a:spLocks noGrp="1"/>
          </p:cNvSpPr>
          <p:nvPr>
            <p:ph type="title"/>
          </p:nvPr>
        </p:nvSpPr>
        <p:spPr/>
        <p:txBody>
          <a:bodyPr>
            <a:normAutofit/>
          </a:bodyPr>
          <a:lstStyle/>
          <a:p>
            <a:r>
              <a:rPr lang="en-IN" dirty="0"/>
              <a:t>Regions and availability</a:t>
            </a:r>
          </a:p>
        </p:txBody>
      </p:sp>
      <p:grpSp>
        <p:nvGrpSpPr>
          <p:cNvPr id="24" name="Group 23">
            <a:extLst>
              <a:ext uri="{FF2B5EF4-FFF2-40B4-BE49-F238E27FC236}">
                <a16:creationId xmlns:a16="http://schemas.microsoft.com/office/drawing/2014/main" xmlns="" id="{7A550233-C94A-84B7-D91F-FEA0088B2E57}"/>
              </a:ext>
            </a:extLst>
          </p:cNvPr>
          <p:cNvGrpSpPr/>
          <p:nvPr/>
        </p:nvGrpSpPr>
        <p:grpSpPr>
          <a:xfrm>
            <a:off x="7321463" y="1199199"/>
            <a:ext cx="3834217" cy="4873127"/>
            <a:chOff x="7321463" y="1327546"/>
            <a:chExt cx="3834217" cy="4873127"/>
          </a:xfrm>
        </p:grpSpPr>
        <p:pic>
          <p:nvPicPr>
            <p:cNvPr id="9" name="Picture 8">
              <a:extLst>
                <a:ext uri="{FF2B5EF4-FFF2-40B4-BE49-F238E27FC236}">
                  <a16:creationId xmlns:a16="http://schemas.microsoft.com/office/drawing/2014/main" xmlns="" id="{AEFA722D-DA72-47EC-3F48-A1246288A01A}"/>
                </a:ext>
              </a:extLst>
            </p:cNvPr>
            <p:cNvPicPr>
              <a:picLocks noChangeAspect="1"/>
            </p:cNvPicPr>
            <p:nvPr/>
          </p:nvPicPr>
          <p:blipFill rotWithShape="1">
            <a:blip r:embed="rId2"/>
            <a:srcRect r="22968"/>
            <a:stretch/>
          </p:blipFill>
          <p:spPr>
            <a:xfrm rot="5400000">
              <a:off x="6608241" y="2832328"/>
              <a:ext cx="4559293" cy="1549730"/>
            </a:xfrm>
            <a:prstGeom prst="rect">
              <a:avLst/>
            </a:prstGeom>
          </p:spPr>
        </p:pic>
        <p:pic>
          <p:nvPicPr>
            <p:cNvPr id="11" name="Picture 10">
              <a:extLst>
                <a:ext uri="{FF2B5EF4-FFF2-40B4-BE49-F238E27FC236}">
                  <a16:creationId xmlns:a16="http://schemas.microsoft.com/office/drawing/2014/main" xmlns="" id="{0153F680-E85C-4A0E-FA8B-C8A8D00AE91F}"/>
                </a:ext>
              </a:extLst>
            </p:cNvPr>
            <p:cNvPicPr>
              <a:picLocks noChangeAspect="1"/>
            </p:cNvPicPr>
            <p:nvPr/>
          </p:nvPicPr>
          <p:blipFill>
            <a:blip r:embed="rId3"/>
            <a:stretch>
              <a:fillRect/>
            </a:stretch>
          </p:blipFill>
          <p:spPr>
            <a:xfrm>
              <a:off x="9605950" y="4467428"/>
              <a:ext cx="1549730" cy="1604898"/>
            </a:xfrm>
            <a:prstGeom prst="rect">
              <a:avLst/>
            </a:prstGeom>
          </p:spPr>
        </p:pic>
        <p:pic>
          <p:nvPicPr>
            <p:cNvPr id="13" name="Picture 12">
              <a:extLst>
                <a:ext uri="{FF2B5EF4-FFF2-40B4-BE49-F238E27FC236}">
                  <a16:creationId xmlns:a16="http://schemas.microsoft.com/office/drawing/2014/main" xmlns="" id="{A1C25250-2F7A-872D-8F7D-FBFF76C14F5E}"/>
                </a:ext>
              </a:extLst>
            </p:cNvPr>
            <p:cNvPicPr>
              <a:picLocks noChangeAspect="1"/>
            </p:cNvPicPr>
            <p:nvPr/>
          </p:nvPicPr>
          <p:blipFill>
            <a:blip r:embed="rId4"/>
            <a:stretch>
              <a:fillRect/>
            </a:stretch>
          </p:blipFill>
          <p:spPr>
            <a:xfrm>
              <a:off x="7685763" y="1393146"/>
              <a:ext cx="427259" cy="329200"/>
            </a:xfrm>
            <a:prstGeom prst="rect">
              <a:avLst/>
            </a:prstGeom>
          </p:spPr>
        </p:pic>
        <p:pic>
          <p:nvPicPr>
            <p:cNvPr id="15" name="Picture 14">
              <a:extLst>
                <a:ext uri="{FF2B5EF4-FFF2-40B4-BE49-F238E27FC236}">
                  <a16:creationId xmlns:a16="http://schemas.microsoft.com/office/drawing/2014/main" xmlns="" id="{C58EA639-68C7-90DD-A424-C4CBCE1184DD}"/>
                </a:ext>
              </a:extLst>
            </p:cNvPr>
            <p:cNvPicPr>
              <a:picLocks noChangeAspect="1"/>
            </p:cNvPicPr>
            <p:nvPr/>
          </p:nvPicPr>
          <p:blipFill>
            <a:blip r:embed="rId5"/>
            <a:stretch>
              <a:fillRect/>
            </a:stretch>
          </p:blipFill>
          <p:spPr>
            <a:xfrm>
              <a:off x="9662753" y="3490465"/>
              <a:ext cx="1182171" cy="280965"/>
            </a:xfrm>
            <a:prstGeom prst="rect">
              <a:avLst/>
            </a:prstGeom>
          </p:spPr>
        </p:pic>
        <p:pic>
          <p:nvPicPr>
            <p:cNvPr id="17" name="Picture 16">
              <a:extLst>
                <a:ext uri="{FF2B5EF4-FFF2-40B4-BE49-F238E27FC236}">
                  <a16:creationId xmlns:a16="http://schemas.microsoft.com/office/drawing/2014/main" xmlns="" id="{0DAA5D06-3F53-7A1E-7524-F58471EC1B57}"/>
                </a:ext>
              </a:extLst>
            </p:cNvPr>
            <p:cNvPicPr>
              <a:picLocks noChangeAspect="1"/>
            </p:cNvPicPr>
            <p:nvPr/>
          </p:nvPicPr>
          <p:blipFill>
            <a:blip r:embed="rId6"/>
            <a:stretch>
              <a:fillRect/>
            </a:stretch>
          </p:blipFill>
          <p:spPr>
            <a:xfrm>
              <a:off x="7321463" y="3472842"/>
              <a:ext cx="791559" cy="313894"/>
            </a:xfrm>
            <a:prstGeom prst="rect">
              <a:avLst/>
            </a:prstGeom>
          </p:spPr>
        </p:pic>
        <p:pic>
          <p:nvPicPr>
            <p:cNvPr id="19" name="Picture 18">
              <a:extLst>
                <a:ext uri="{FF2B5EF4-FFF2-40B4-BE49-F238E27FC236}">
                  <a16:creationId xmlns:a16="http://schemas.microsoft.com/office/drawing/2014/main" xmlns="" id="{031A22A6-EDAE-6518-4187-18F33791AAA9}"/>
                </a:ext>
              </a:extLst>
            </p:cNvPr>
            <p:cNvPicPr>
              <a:picLocks noChangeAspect="1"/>
            </p:cNvPicPr>
            <p:nvPr/>
          </p:nvPicPr>
          <p:blipFill>
            <a:blip r:embed="rId7"/>
            <a:stretch>
              <a:fillRect/>
            </a:stretch>
          </p:blipFill>
          <p:spPr>
            <a:xfrm>
              <a:off x="7338157" y="5223617"/>
              <a:ext cx="805447" cy="306837"/>
            </a:xfrm>
            <a:prstGeom prst="rect">
              <a:avLst/>
            </a:prstGeom>
          </p:spPr>
        </p:pic>
        <p:pic>
          <p:nvPicPr>
            <p:cNvPr id="21" name="Picture 20">
              <a:extLst>
                <a:ext uri="{FF2B5EF4-FFF2-40B4-BE49-F238E27FC236}">
                  <a16:creationId xmlns:a16="http://schemas.microsoft.com/office/drawing/2014/main" xmlns="" id="{2144AD92-3419-862E-1C7F-FBC32B5C3A00}"/>
                </a:ext>
              </a:extLst>
            </p:cNvPr>
            <p:cNvPicPr>
              <a:picLocks noChangeAspect="1"/>
            </p:cNvPicPr>
            <p:nvPr/>
          </p:nvPicPr>
          <p:blipFill>
            <a:blip r:embed="rId8"/>
            <a:stretch>
              <a:fillRect/>
            </a:stretch>
          </p:blipFill>
          <p:spPr>
            <a:xfrm>
              <a:off x="8201224" y="5903738"/>
              <a:ext cx="1373326" cy="296935"/>
            </a:xfrm>
            <a:prstGeom prst="rect">
              <a:avLst/>
            </a:prstGeom>
          </p:spPr>
        </p:pic>
        <p:pic>
          <p:nvPicPr>
            <p:cNvPr id="23" name="Picture 22">
              <a:extLst>
                <a:ext uri="{FF2B5EF4-FFF2-40B4-BE49-F238E27FC236}">
                  <a16:creationId xmlns:a16="http://schemas.microsoft.com/office/drawing/2014/main" xmlns="" id="{0C62CF91-3E2C-140B-593E-74089CCB4D4A}"/>
                </a:ext>
              </a:extLst>
            </p:cNvPr>
            <p:cNvPicPr>
              <a:picLocks noChangeAspect="1"/>
            </p:cNvPicPr>
            <p:nvPr/>
          </p:nvPicPr>
          <p:blipFill>
            <a:blip r:embed="rId9"/>
            <a:stretch>
              <a:fillRect/>
            </a:stretch>
          </p:blipFill>
          <p:spPr>
            <a:xfrm>
              <a:off x="10090012" y="4232105"/>
              <a:ext cx="582467" cy="271818"/>
            </a:xfrm>
            <a:prstGeom prst="rect">
              <a:avLst/>
            </a:prstGeom>
          </p:spPr>
        </p:pic>
      </p:grpSp>
    </p:spTree>
    <p:extLst>
      <p:ext uri="{BB962C8B-B14F-4D97-AF65-F5344CB8AC3E}">
        <p14:creationId xmlns:p14="http://schemas.microsoft.com/office/powerpoint/2010/main" xmlns="" val="25398928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3E4D12B2-82D5-0808-2F7F-F72A15E5E659}"/>
              </a:ext>
            </a:extLst>
          </p:cNvPr>
          <p:cNvSpPr>
            <a:spLocks noGrp="1"/>
          </p:cNvSpPr>
          <p:nvPr>
            <p:ph type="dt" sz="half" idx="10"/>
          </p:nvPr>
        </p:nvSpPr>
        <p:spPr/>
        <p:txBody>
          <a:bodyPr/>
          <a:lstStyle/>
          <a:p>
            <a:r>
              <a:rPr lang="en-IN"/>
              <a:t>Day 1</a:t>
            </a:r>
            <a:endParaRPr lang="en-IN" dirty="0"/>
          </a:p>
        </p:txBody>
      </p:sp>
      <p:sp>
        <p:nvSpPr>
          <p:cNvPr id="3" name="Footer Placeholder 2">
            <a:extLst>
              <a:ext uri="{FF2B5EF4-FFF2-40B4-BE49-F238E27FC236}">
                <a16:creationId xmlns:a16="http://schemas.microsoft.com/office/drawing/2014/main" xmlns="" id="{4734B71C-FB45-B610-ECB7-100DAA41635A}"/>
              </a:ext>
            </a:extLst>
          </p:cNvPr>
          <p:cNvSpPr>
            <a:spLocks noGrp="1"/>
          </p:cNvSpPr>
          <p:nvPr>
            <p:ph type="ftr" sz="quarter" idx="11"/>
          </p:nvPr>
        </p:nvSpPr>
        <p:spPr/>
        <p:txBody>
          <a:bodyPr/>
          <a:lstStyle/>
          <a:p>
            <a:r>
              <a:rPr lang="en-IN"/>
              <a:t>Introduction to Cloud</a:t>
            </a:r>
            <a:endParaRPr lang="en-IN" dirty="0"/>
          </a:p>
        </p:txBody>
      </p:sp>
      <p:sp>
        <p:nvSpPr>
          <p:cNvPr id="4" name="Slide Number Placeholder 3">
            <a:extLst>
              <a:ext uri="{FF2B5EF4-FFF2-40B4-BE49-F238E27FC236}">
                <a16:creationId xmlns:a16="http://schemas.microsoft.com/office/drawing/2014/main" xmlns="" id="{FECE1CD2-7FF9-A980-D4F7-65D1C6B3477C}"/>
              </a:ext>
            </a:extLst>
          </p:cNvPr>
          <p:cNvSpPr>
            <a:spLocks noGrp="1"/>
          </p:cNvSpPr>
          <p:nvPr>
            <p:ph type="sldNum" sz="quarter" idx="12"/>
          </p:nvPr>
        </p:nvSpPr>
        <p:spPr/>
        <p:txBody>
          <a:bodyPr/>
          <a:lstStyle/>
          <a:p>
            <a:fld id="{AF5A65D5-10C0-4B1A-9C99-2CF1681379E4}" type="slidenum">
              <a:rPr lang="en-IN" smtClean="0"/>
              <a:pPr/>
              <a:t>26</a:t>
            </a:fld>
            <a:endParaRPr lang="en-IN" dirty="0"/>
          </a:p>
        </p:txBody>
      </p:sp>
      <p:sp>
        <p:nvSpPr>
          <p:cNvPr id="5" name="Content Placeholder 4">
            <a:extLst>
              <a:ext uri="{FF2B5EF4-FFF2-40B4-BE49-F238E27FC236}">
                <a16:creationId xmlns:a16="http://schemas.microsoft.com/office/drawing/2014/main" xmlns="" id="{CA52D50A-3436-4EDB-0953-465E73172747}"/>
              </a:ext>
            </a:extLst>
          </p:cNvPr>
          <p:cNvSpPr>
            <a:spLocks noGrp="1"/>
          </p:cNvSpPr>
          <p:nvPr>
            <p:ph idx="1"/>
          </p:nvPr>
        </p:nvSpPr>
        <p:spPr>
          <a:xfrm>
            <a:off x="1097280" y="1142061"/>
            <a:ext cx="8348870" cy="4930265"/>
          </a:xfrm>
        </p:spPr>
        <p:txBody>
          <a:bodyPr>
            <a:normAutofit/>
          </a:bodyPr>
          <a:lstStyle/>
          <a:p>
            <a:r>
              <a:rPr lang="en-IN" sz="1800" dirty="0"/>
              <a:t> </a:t>
            </a:r>
            <a:r>
              <a:rPr lang="en-US" sz="1800" dirty="0"/>
              <a:t>AWS and Azure have the largest service catalogs by offering more than 200+ services. GCP currently offers around 100+ services. A general breakdown of services is:</a:t>
            </a:r>
          </a:p>
          <a:p>
            <a:pPr lvl="1"/>
            <a:r>
              <a:rPr lang="en-US" sz="1800" dirty="0"/>
              <a:t>AWS has the largest catalog of services.</a:t>
            </a:r>
          </a:p>
          <a:p>
            <a:pPr lvl="1"/>
            <a:r>
              <a:rPr lang="en-US" sz="1800" dirty="0"/>
              <a:t>Azure is a close second with an impressive set of AI, ML, and analytics services.</a:t>
            </a:r>
          </a:p>
          <a:p>
            <a:pPr lvl="1"/>
            <a:r>
              <a:rPr lang="en-US" sz="1800" dirty="0"/>
              <a:t>Google Cloud Platform comes in third place for the number of services offered.</a:t>
            </a:r>
          </a:p>
          <a:p>
            <a:pPr lvl="1"/>
            <a:endParaRPr lang="en-US" dirty="0"/>
          </a:p>
          <a:p>
            <a:pPr fontAlgn="base"/>
            <a:r>
              <a:rPr lang="en-IN" dirty="0"/>
              <a:t> Categorize of common services</a:t>
            </a:r>
          </a:p>
          <a:p>
            <a:pPr marL="658368" lvl="1" indent="-457200" fontAlgn="base">
              <a:buFont typeface="+mj-lt"/>
              <a:buAutoNum type="arabicPeriod"/>
            </a:pPr>
            <a:r>
              <a:rPr lang="en-IN" dirty="0"/>
              <a:t>Compute Services</a:t>
            </a:r>
          </a:p>
          <a:p>
            <a:pPr marL="658368" lvl="1" indent="-457200" fontAlgn="base">
              <a:buFont typeface="+mj-lt"/>
              <a:buAutoNum type="arabicPeriod"/>
            </a:pPr>
            <a:r>
              <a:rPr lang="en-IN" dirty="0"/>
              <a:t>Database &amp; Storage Services</a:t>
            </a:r>
          </a:p>
          <a:p>
            <a:pPr marL="658368" lvl="1" indent="-457200" fontAlgn="base">
              <a:buFont typeface="+mj-lt"/>
              <a:buAutoNum type="arabicPeriod"/>
            </a:pPr>
            <a:r>
              <a:rPr lang="en-IN" dirty="0"/>
              <a:t>Networking</a:t>
            </a:r>
            <a:br>
              <a:rPr lang="en-IN" dirty="0"/>
            </a:br>
            <a:endParaRPr lang="en-IN" sz="1800" dirty="0"/>
          </a:p>
        </p:txBody>
      </p:sp>
      <p:sp>
        <p:nvSpPr>
          <p:cNvPr id="6" name="Title 5">
            <a:extLst>
              <a:ext uri="{FF2B5EF4-FFF2-40B4-BE49-F238E27FC236}">
                <a16:creationId xmlns:a16="http://schemas.microsoft.com/office/drawing/2014/main" xmlns="" id="{E7D407A2-8BE3-7373-866B-C99A4638A392}"/>
              </a:ext>
            </a:extLst>
          </p:cNvPr>
          <p:cNvSpPr>
            <a:spLocks noGrp="1"/>
          </p:cNvSpPr>
          <p:nvPr>
            <p:ph type="title"/>
          </p:nvPr>
        </p:nvSpPr>
        <p:spPr/>
        <p:txBody>
          <a:bodyPr>
            <a:normAutofit/>
          </a:bodyPr>
          <a:lstStyle/>
          <a:p>
            <a:r>
              <a:rPr lang="en-IN" dirty="0"/>
              <a:t>Common Services</a:t>
            </a:r>
          </a:p>
        </p:txBody>
      </p:sp>
    </p:spTree>
    <p:extLst>
      <p:ext uri="{BB962C8B-B14F-4D97-AF65-F5344CB8AC3E}">
        <p14:creationId xmlns:p14="http://schemas.microsoft.com/office/powerpoint/2010/main" xmlns="" val="25255401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5D610638-F725-7D7F-E23B-24DA74B722E4}"/>
              </a:ext>
            </a:extLst>
          </p:cNvPr>
          <p:cNvSpPr>
            <a:spLocks noGrp="1"/>
          </p:cNvSpPr>
          <p:nvPr>
            <p:ph type="dt" sz="half" idx="10"/>
          </p:nvPr>
        </p:nvSpPr>
        <p:spPr/>
        <p:txBody>
          <a:bodyPr/>
          <a:lstStyle/>
          <a:p>
            <a:r>
              <a:rPr lang="en-IN"/>
              <a:t>Day 1</a:t>
            </a:r>
            <a:endParaRPr lang="en-IN" dirty="0"/>
          </a:p>
        </p:txBody>
      </p:sp>
      <p:sp>
        <p:nvSpPr>
          <p:cNvPr id="3" name="Footer Placeholder 2">
            <a:extLst>
              <a:ext uri="{FF2B5EF4-FFF2-40B4-BE49-F238E27FC236}">
                <a16:creationId xmlns:a16="http://schemas.microsoft.com/office/drawing/2014/main" xmlns="" id="{460D98E2-257E-CBE5-F5FD-5237DE407007}"/>
              </a:ext>
            </a:extLst>
          </p:cNvPr>
          <p:cNvSpPr>
            <a:spLocks noGrp="1"/>
          </p:cNvSpPr>
          <p:nvPr>
            <p:ph type="ftr" sz="quarter" idx="11"/>
          </p:nvPr>
        </p:nvSpPr>
        <p:spPr/>
        <p:txBody>
          <a:bodyPr/>
          <a:lstStyle/>
          <a:p>
            <a:r>
              <a:rPr lang="en-IN"/>
              <a:t>Introduction to Cloud</a:t>
            </a:r>
            <a:endParaRPr lang="en-IN" dirty="0"/>
          </a:p>
        </p:txBody>
      </p:sp>
      <p:sp>
        <p:nvSpPr>
          <p:cNvPr id="4" name="Slide Number Placeholder 3">
            <a:extLst>
              <a:ext uri="{FF2B5EF4-FFF2-40B4-BE49-F238E27FC236}">
                <a16:creationId xmlns:a16="http://schemas.microsoft.com/office/drawing/2014/main" xmlns="" id="{385E48B7-D14E-3887-0D6A-11EE7E61E9C8}"/>
              </a:ext>
            </a:extLst>
          </p:cNvPr>
          <p:cNvSpPr>
            <a:spLocks noGrp="1"/>
          </p:cNvSpPr>
          <p:nvPr>
            <p:ph type="sldNum" sz="quarter" idx="12"/>
          </p:nvPr>
        </p:nvSpPr>
        <p:spPr/>
        <p:txBody>
          <a:bodyPr/>
          <a:lstStyle/>
          <a:p>
            <a:fld id="{AF5A65D5-10C0-4B1A-9C99-2CF1681379E4}" type="slidenum">
              <a:rPr lang="en-IN" smtClean="0"/>
              <a:pPr/>
              <a:t>27</a:t>
            </a:fld>
            <a:endParaRPr lang="en-IN" dirty="0"/>
          </a:p>
        </p:txBody>
      </p:sp>
      <p:graphicFrame>
        <p:nvGraphicFramePr>
          <p:cNvPr id="7" name="Content Placeholder 6">
            <a:extLst>
              <a:ext uri="{FF2B5EF4-FFF2-40B4-BE49-F238E27FC236}">
                <a16:creationId xmlns:a16="http://schemas.microsoft.com/office/drawing/2014/main" xmlns="" id="{6CE038E2-EF7F-87F2-C6D9-0F2599172537}"/>
              </a:ext>
            </a:extLst>
          </p:cNvPr>
          <p:cNvGraphicFramePr>
            <a:graphicFrameLocks noGrp="1"/>
          </p:cNvGraphicFramePr>
          <p:nvPr>
            <p:ph idx="1"/>
            <p:extLst>
              <p:ext uri="{D42A27DB-BD31-4B8C-83A1-F6EECF244321}">
                <p14:modId xmlns:p14="http://schemas.microsoft.com/office/powerpoint/2010/main" xmlns="" val="3768363314"/>
              </p:ext>
            </p:extLst>
          </p:nvPr>
        </p:nvGraphicFramePr>
        <p:xfrm>
          <a:off x="1097280" y="1879019"/>
          <a:ext cx="10058400" cy="2255520"/>
        </p:xfrm>
        <a:graphic>
          <a:graphicData uri="http://schemas.openxmlformats.org/drawingml/2006/table">
            <a:tbl>
              <a:tblPr/>
              <a:tblGrid>
                <a:gridCol w="2514600">
                  <a:extLst>
                    <a:ext uri="{9D8B030D-6E8A-4147-A177-3AD203B41FA5}">
                      <a16:colId xmlns:a16="http://schemas.microsoft.com/office/drawing/2014/main" xmlns="" val="3924808832"/>
                    </a:ext>
                  </a:extLst>
                </a:gridCol>
                <a:gridCol w="2514600">
                  <a:extLst>
                    <a:ext uri="{9D8B030D-6E8A-4147-A177-3AD203B41FA5}">
                      <a16:colId xmlns:a16="http://schemas.microsoft.com/office/drawing/2014/main" xmlns="" val="4114819738"/>
                    </a:ext>
                  </a:extLst>
                </a:gridCol>
                <a:gridCol w="2514600">
                  <a:extLst>
                    <a:ext uri="{9D8B030D-6E8A-4147-A177-3AD203B41FA5}">
                      <a16:colId xmlns:a16="http://schemas.microsoft.com/office/drawing/2014/main" xmlns="" val="1642191232"/>
                    </a:ext>
                  </a:extLst>
                </a:gridCol>
                <a:gridCol w="2514600">
                  <a:extLst>
                    <a:ext uri="{9D8B030D-6E8A-4147-A177-3AD203B41FA5}">
                      <a16:colId xmlns:a16="http://schemas.microsoft.com/office/drawing/2014/main" xmlns="" val="21839982"/>
                    </a:ext>
                  </a:extLst>
                </a:gridCol>
              </a:tblGrid>
              <a:tr h="266700">
                <a:tc>
                  <a:txBody>
                    <a:bodyPr/>
                    <a:lstStyle/>
                    <a:p>
                      <a:pPr algn="ctr" fontAlgn="ctr"/>
                      <a:r>
                        <a:rPr lang="en-IN" b="1" cap="all" dirty="0">
                          <a:solidFill>
                            <a:srgbClr val="FFFFFF"/>
                          </a:solidFill>
                          <a:effectLst/>
                          <a:latin typeface="Product Sans" panose="020B0403030502040203" pitchFamily="34" charset="0"/>
                        </a:rPr>
                        <a:t>SERVICE</a:t>
                      </a:r>
                    </a:p>
                  </a:txBody>
                  <a:tcPr anchor="ctr">
                    <a:lnL>
                      <a:noFill/>
                    </a:lnL>
                    <a:lnR>
                      <a:noFill/>
                    </a:lnR>
                    <a:lnT>
                      <a:noFill/>
                    </a:lnT>
                    <a:lnB>
                      <a:noFill/>
                    </a:lnB>
                    <a:solidFill>
                      <a:schemeClr val="bg2">
                        <a:lumMod val="75000"/>
                      </a:schemeClr>
                    </a:solidFill>
                  </a:tcPr>
                </a:tc>
                <a:tc>
                  <a:txBody>
                    <a:bodyPr/>
                    <a:lstStyle/>
                    <a:p>
                      <a:pPr algn="ctr" fontAlgn="ctr"/>
                      <a:r>
                        <a:rPr lang="en-IN" b="1" cap="all" dirty="0">
                          <a:solidFill>
                            <a:srgbClr val="FFFFFF"/>
                          </a:solidFill>
                          <a:effectLst/>
                          <a:latin typeface="Product Sans" panose="020B0403030502040203" pitchFamily="34" charset="0"/>
                        </a:rPr>
                        <a:t>AWS</a:t>
                      </a:r>
                    </a:p>
                  </a:txBody>
                  <a:tcPr anchor="ctr">
                    <a:lnL>
                      <a:noFill/>
                    </a:lnL>
                    <a:lnR>
                      <a:noFill/>
                    </a:lnR>
                    <a:lnT>
                      <a:noFill/>
                    </a:lnT>
                    <a:lnB>
                      <a:noFill/>
                    </a:lnB>
                    <a:solidFill>
                      <a:schemeClr val="bg2">
                        <a:lumMod val="75000"/>
                      </a:schemeClr>
                    </a:solidFill>
                  </a:tcPr>
                </a:tc>
                <a:tc>
                  <a:txBody>
                    <a:bodyPr/>
                    <a:lstStyle/>
                    <a:p>
                      <a:pPr algn="ctr" fontAlgn="ctr"/>
                      <a:r>
                        <a:rPr lang="en-IN" b="1" cap="all" dirty="0">
                          <a:solidFill>
                            <a:srgbClr val="FFFFFF"/>
                          </a:solidFill>
                          <a:effectLst/>
                          <a:latin typeface="Product Sans" panose="020B0403030502040203" pitchFamily="34" charset="0"/>
                        </a:rPr>
                        <a:t>AZURE</a:t>
                      </a:r>
                    </a:p>
                  </a:txBody>
                  <a:tcPr anchor="ctr">
                    <a:lnL>
                      <a:noFill/>
                    </a:lnL>
                    <a:lnR>
                      <a:noFill/>
                    </a:lnR>
                    <a:lnT>
                      <a:noFill/>
                    </a:lnT>
                    <a:lnB>
                      <a:noFill/>
                    </a:lnB>
                    <a:solidFill>
                      <a:schemeClr val="bg2">
                        <a:lumMod val="75000"/>
                      </a:schemeClr>
                    </a:solidFill>
                  </a:tcPr>
                </a:tc>
                <a:tc>
                  <a:txBody>
                    <a:bodyPr/>
                    <a:lstStyle/>
                    <a:p>
                      <a:pPr algn="ctr" fontAlgn="ctr"/>
                      <a:r>
                        <a:rPr lang="en-IN" b="1" cap="all" dirty="0">
                          <a:solidFill>
                            <a:srgbClr val="FFFFFF"/>
                          </a:solidFill>
                          <a:effectLst/>
                          <a:latin typeface="Product Sans" panose="020B0403030502040203" pitchFamily="34" charset="0"/>
                        </a:rPr>
                        <a:t>GCP</a:t>
                      </a:r>
                    </a:p>
                  </a:txBody>
                  <a:tcPr anchor="ctr">
                    <a:lnL>
                      <a:noFill/>
                    </a:lnL>
                    <a:lnR>
                      <a:noFill/>
                    </a:lnR>
                    <a:lnT>
                      <a:noFill/>
                    </a:lnT>
                    <a:lnB>
                      <a:noFill/>
                    </a:lnB>
                    <a:solidFill>
                      <a:schemeClr val="bg2">
                        <a:lumMod val="75000"/>
                      </a:schemeClr>
                    </a:solidFill>
                  </a:tcPr>
                </a:tc>
                <a:extLst>
                  <a:ext uri="{0D108BD9-81ED-4DB2-BD59-A6C34878D82A}">
                    <a16:rowId xmlns:a16="http://schemas.microsoft.com/office/drawing/2014/main" xmlns="" val="2687449591"/>
                  </a:ext>
                </a:extLst>
              </a:tr>
              <a:tr h="0">
                <a:tc>
                  <a:txBody>
                    <a:bodyPr/>
                    <a:lstStyle/>
                    <a:p>
                      <a:pPr algn="l" fontAlgn="base"/>
                      <a:r>
                        <a:rPr lang="en-IN" sz="1400" b="0" dirty="0">
                          <a:solidFill>
                            <a:schemeClr val="accent3">
                              <a:lumMod val="75000"/>
                            </a:schemeClr>
                          </a:solidFill>
                          <a:effectLst/>
                          <a:latin typeface="Product Sans" panose="020B0403030502040203" pitchFamily="34" charset="0"/>
                        </a:rPr>
                        <a:t>VM (Compute Instance)</a:t>
                      </a:r>
                    </a:p>
                  </a:txBody>
                  <a:tcPr marL="114300" marR="114300" marT="76200" marB="76200" anchor="ctr">
                    <a:lnL>
                      <a:noFill/>
                    </a:lnL>
                    <a:lnR w="7620" cap="flat" cmpd="sng" algn="ctr">
                      <a:solidFill>
                        <a:srgbClr val="686CD0"/>
                      </a:solidFill>
                      <a:prstDash val="solid"/>
                      <a:round/>
                      <a:headEnd type="none" w="med" len="med"/>
                      <a:tailEnd type="none" w="med" len="med"/>
                    </a:lnR>
                    <a:lnT>
                      <a:noFill/>
                    </a:lnT>
                    <a:lnB w="7620" cap="flat" cmpd="sng" algn="ctr">
                      <a:solidFill>
                        <a:srgbClr val="B86DD0"/>
                      </a:solidFill>
                      <a:prstDash val="solid"/>
                      <a:round/>
                      <a:headEnd type="none" w="med" len="med"/>
                      <a:tailEnd type="none" w="med" len="med"/>
                    </a:lnB>
                  </a:tcPr>
                </a:tc>
                <a:tc>
                  <a:txBody>
                    <a:bodyPr/>
                    <a:lstStyle/>
                    <a:p>
                      <a:pPr algn="l" fontAlgn="base"/>
                      <a:r>
                        <a:rPr lang="en-IN" sz="1400" b="0">
                          <a:effectLst/>
                          <a:latin typeface="Product Sans" panose="020B0403030502040203" pitchFamily="34" charset="0"/>
                        </a:rPr>
                        <a:t>EC2 (Elastic Compute)</a:t>
                      </a:r>
                    </a:p>
                  </a:txBody>
                  <a:tcPr marL="114300" marR="114300" marT="76200" marB="76200" anchor="ctr">
                    <a:lnL w="7620" cap="flat" cmpd="sng" algn="ctr">
                      <a:solidFill>
                        <a:srgbClr val="686CD0"/>
                      </a:solidFill>
                      <a:prstDash val="solid"/>
                      <a:round/>
                      <a:headEnd type="none" w="med" len="med"/>
                      <a:tailEnd type="none" w="med" len="med"/>
                    </a:lnL>
                    <a:lnR w="7620" cap="flat" cmpd="sng" algn="ctr">
                      <a:solidFill>
                        <a:srgbClr val="D86BD0"/>
                      </a:solidFill>
                      <a:prstDash val="solid"/>
                      <a:round/>
                      <a:headEnd type="none" w="med" len="med"/>
                      <a:tailEnd type="none" w="med" len="med"/>
                    </a:lnR>
                    <a:lnT>
                      <a:noFill/>
                    </a:lnT>
                    <a:lnB w="7620" cap="flat" cmpd="sng" algn="ctr">
                      <a:solidFill>
                        <a:srgbClr val="686CD0"/>
                      </a:solidFill>
                      <a:prstDash val="solid"/>
                      <a:round/>
                      <a:headEnd type="none" w="med" len="med"/>
                      <a:tailEnd type="none" w="med" len="med"/>
                    </a:lnB>
                  </a:tcPr>
                </a:tc>
                <a:tc>
                  <a:txBody>
                    <a:bodyPr/>
                    <a:lstStyle/>
                    <a:p>
                      <a:pPr algn="l" fontAlgn="base"/>
                      <a:r>
                        <a:rPr lang="en-IN" sz="1400" b="0">
                          <a:effectLst/>
                          <a:latin typeface="Product Sans" panose="020B0403030502040203" pitchFamily="34" charset="0"/>
                        </a:rPr>
                        <a:t>Azure Virtual Machine</a:t>
                      </a:r>
                    </a:p>
                  </a:txBody>
                  <a:tcPr marL="114300" marR="114300" marT="76200" marB="76200" anchor="ctr">
                    <a:lnL w="7620" cap="flat" cmpd="sng" algn="ctr">
                      <a:solidFill>
                        <a:srgbClr val="D86BD0"/>
                      </a:solidFill>
                      <a:prstDash val="solid"/>
                      <a:round/>
                      <a:headEnd type="none" w="med" len="med"/>
                      <a:tailEnd type="none" w="med" len="med"/>
                    </a:lnL>
                    <a:lnR w="7620" cap="flat" cmpd="sng" algn="ctr">
                      <a:solidFill>
                        <a:srgbClr val="686CD0"/>
                      </a:solidFill>
                      <a:prstDash val="solid"/>
                      <a:round/>
                      <a:headEnd type="none" w="med" len="med"/>
                      <a:tailEnd type="none" w="med" len="med"/>
                    </a:lnR>
                    <a:lnT>
                      <a:noFill/>
                    </a:lnT>
                    <a:lnB w="7620" cap="flat" cmpd="sng" algn="ctr">
                      <a:solidFill>
                        <a:srgbClr val="B86DD0"/>
                      </a:solidFill>
                      <a:prstDash val="solid"/>
                      <a:round/>
                      <a:headEnd type="none" w="med" len="med"/>
                      <a:tailEnd type="none" w="med" len="med"/>
                    </a:lnB>
                  </a:tcPr>
                </a:tc>
                <a:tc>
                  <a:txBody>
                    <a:bodyPr/>
                    <a:lstStyle/>
                    <a:p>
                      <a:pPr algn="l" fontAlgn="base"/>
                      <a:r>
                        <a:rPr lang="en-IN" sz="1400" b="0">
                          <a:effectLst/>
                          <a:latin typeface="Product Sans" panose="020B0403030502040203" pitchFamily="34" charset="0"/>
                        </a:rPr>
                        <a:t>Google Compute Engine</a:t>
                      </a:r>
                    </a:p>
                  </a:txBody>
                  <a:tcPr marL="114300" marR="114300" marT="76200" marB="76200" anchor="ctr">
                    <a:lnL w="7620" cap="flat" cmpd="sng" algn="ctr">
                      <a:solidFill>
                        <a:srgbClr val="686CD0"/>
                      </a:solidFill>
                      <a:prstDash val="solid"/>
                      <a:round/>
                      <a:headEnd type="none" w="med" len="med"/>
                      <a:tailEnd type="none" w="med" len="med"/>
                    </a:lnL>
                    <a:lnR w="7620" cap="flat" cmpd="sng" algn="ctr">
                      <a:solidFill>
                        <a:srgbClr val="686CD0"/>
                      </a:solidFill>
                      <a:prstDash val="solid"/>
                      <a:round/>
                      <a:headEnd type="none" w="med" len="med"/>
                      <a:tailEnd type="none" w="med" len="med"/>
                    </a:lnR>
                    <a:lnT>
                      <a:noFill/>
                    </a:lnT>
                    <a:lnB w="7620" cap="flat" cmpd="sng" algn="ctr">
                      <a:solidFill>
                        <a:srgbClr val="B86DD0"/>
                      </a:solidFill>
                      <a:prstDash val="solid"/>
                      <a:round/>
                      <a:headEnd type="none" w="med" len="med"/>
                      <a:tailEnd type="none" w="med" len="med"/>
                    </a:lnB>
                  </a:tcPr>
                </a:tc>
                <a:extLst>
                  <a:ext uri="{0D108BD9-81ED-4DB2-BD59-A6C34878D82A}">
                    <a16:rowId xmlns:a16="http://schemas.microsoft.com/office/drawing/2014/main" xmlns="" val="1868980725"/>
                  </a:ext>
                </a:extLst>
              </a:tr>
              <a:tr h="0">
                <a:tc>
                  <a:txBody>
                    <a:bodyPr/>
                    <a:lstStyle/>
                    <a:p>
                      <a:pPr algn="l" fontAlgn="base"/>
                      <a:r>
                        <a:rPr lang="en-IN" sz="1400" b="0">
                          <a:solidFill>
                            <a:schemeClr val="accent3">
                              <a:lumMod val="75000"/>
                            </a:schemeClr>
                          </a:solidFill>
                          <a:effectLst/>
                          <a:latin typeface="Product Sans" panose="020B0403030502040203" pitchFamily="34" charset="0"/>
                        </a:rPr>
                        <a:t>PaaS</a:t>
                      </a:r>
                    </a:p>
                  </a:txBody>
                  <a:tcPr marL="114300" marR="114300" marT="76200" marB="76200" anchor="ctr">
                    <a:lnL>
                      <a:noFill/>
                    </a:lnL>
                    <a:lnR w="7620" cap="flat" cmpd="sng" algn="ctr">
                      <a:solidFill>
                        <a:srgbClr val="686CD0"/>
                      </a:solidFill>
                      <a:prstDash val="solid"/>
                      <a:round/>
                      <a:headEnd type="none" w="med" len="med"/>
                      <a:tailEnd type="none" w="med" len="med"/>
                    </a:lnR>
                    <a:lnT w="7620" cap="flat" cmpd="sng" algn="ctr">
                      <a:solidFill>
                        <a:srgbClr val="B86DD0"/>
                      </a:solidFill>
                      <a:prstDash val="solid"/>
                      <a:round/>
                      <a:headEnd type="none" w="med" len="med"/>
                      <a:tailEnd type="none" w="med" len="med"/>
                    </a:lnT>
                    <a:lnB w="7620" cap="flat" cmpd="sng" algn="ctr">
                      <a:solidFill>
                        <a:srgbClr val="E86DD0"/>
                      </a:solidFill>
                      <a:prstDash val="solid"/>
                      <a:round/>
                      <a:headEnd type="none" w="med" len="med"/>
                      <a:tailEnd type="none" w="med" len="med"/>
                    </a:lnB>
                  </a:tcPr>
                </a:tc>
                <a:tc>
                  <a:txBody>
                    <a:bodyPr/>
                    <a:lstStyle/>
                    <a:p>
                      <a:pPr algn="l" fontAlgn="base"/>
                      <a:r>
                        <a:rPr lang="en-IN" sz="1400" b="0">
                          <a:effectLst/>
                          <a:latin typeface="Product Sans" panose="020B0403030502040203" pitchFamily="34" charset="0"/>
                        </a:rPr>
                        <a:t>AWS Elastic Beanstalk</a:t>
                      </a:r>
                    </a:p>
                  </a:txBody>
                  <a:tcPr marL="114300" marR="114300" marT="76200" marB="76200" anchor="ctr">
                    <a:lnL w="7620" cap="flat" cmpd="sng" algn="ctr">
                      <a:solidFill>
                        <a:srgbClr val="686CD0"/>
                      </a:solidFill>
                      <a:prstDash val="solid"/>
                      <a:round/>
                      <a:headEnd type="none" w="med" len="med"/>
                      <a:tailEnd type="none" w="med" len="med"/>
                    </a:lnL>
                    <a:lnR w="7620" cap="flat" cmpd="sng" algn="ctr">
                      <a:solidFill>
                        <a:srgbClr val="E86DD0"/>
                      </a:solidFill>
                      <a:prstDash val="solid"/>
                      <a:round/>
                      <a:headEnd type="none" w="med" len="med"/>
                      <a:tailEnd type="none" w="med" len="med"/>
                    </a:lnR>
                    <a:lnT w="7620" cap="flat" cmpd="sng" algn="ctr">
                      <a:solidFill>
                        <a:srgbClr val="686CD0"/>
                      </a:solidFill>
                      <a:prstDash val="solid"/>
                      <a:round/>
                      <a:headEnd type="none" w="med" len="med"/>
                      <a:tailEnd type="none" w="med" len="med"/>
                    </a:lnT>
                    <a:lnB w="7620" cap="flat" cmpd="sng" algn="ctr">
                      <a:solidFill>
                        <a:srgbClr val="A868D0"/>
                      </a:solidFill>
                      <a:prstDash val="solid"/>
                      <a:round/>
                      <a:headEnd type="none" w="med" len="med"/>
                      <a:tailEnd type="none" w="med" len="med"/>
                    </a:lnB>
                  </a:tcPr>
                </a:tc>
                <a:tc>
                  <a:txBody>
                    <a:bodyPr/>
                    <a:lstStyle/>
                    <a:p>
                      <a:pPr algn="l" fontAlgn="base"/>
                      <a:r>
                        <a:rPr lang="en-IN" sz="1400" b="0">
                          <a:effectLst/>
                          <a:latin typeface="Product Sans" panose="020B0403030502040203" pitchFamily="34" charset="0"/>
                        </a:rPr>
                        <a:t>App Service</a:t>
                      </a:r>
                    </a:p>
                  </a:txBody>
                  <a:tcPr marL="114300" marR="114300" marT="76200" marB="76200" anchor="ctr">
                    <a:lnL w="7620" cap="flat" cmpd="sng" algn="ctr">
                      <a:solidFill>
                        <a:srgbClr val="E86DD0"/>
                      </a:solidFill>
                      <a:prstDash val="solid"/>
                      <a:round/>
                      <a:headEnd type="none" w="med" len="med"/>
                      <a:tailEnd type="none" w="med" len="med"/>
                    </a:lnL>
                    <a:lnR w="7620" cap="flat" cmpd="sng" algn="ctr">
                      <a:solidFill>
                        <a:srgbClr val="A868D0"/>
                      </a:solidFill>
                      <a:prstDash val="solid"/>
                      <a:round/>
                      <a:headEnd type="none" w="med" len="med"/>
                      <a:tailEnd type="none" w="med" len="med"/>
                    </a:lnR>
                    <a:lnT w="7620" cap="flat" cmpd="sng" algn="ctr">
                      <a:solidFill>
                        <a:srgbClr val="B86DD0"/>
                      </a:solidFill>
                      <a:prstDash val="solid"/>
                      <a:round/>
                      <a:headEnd type="none" w="med" len="med"/>
                      <a:tailEnd type="none" w="med" len="med"/>
                    </a:lnT>
                    <a:lnB w="7620" cap="flat" cmpd="sng" algn="ctr">
                      <a:solidFill>
                        <a:srgbClr val="086FD0"/>
                      </a:solidFill>
                      <a:prstDash val="solid"/>
                      <a:round/>
                      <a:headEnd type="none" w="med" len="med"/>
                      <a:tailEnd type="none" w="med" len="med"/>
                    </a:lnB>
                  </a:tcPr>
                </a:tc>
                <a:tc>
                  <a:txBody>
                    <a:bodyPr/>
                    <a:lstStyle/>
                    <a:p>
                      <a:pPr algn="l" fontAlgn="base"/>
                      <a:r>
                        <a:rPr lang="en-IN" sz="1400" b="0">
                          <a:effectLst/>
                          <a:latin typeface="Product Sans" panose="020B0403030502040203" pitchFamily="34" charset="0"/>
                        </a:rPr>
                        <a:t>Google App Engine</a:t>
                      </a:r>
                    </a:p>
                  </a:txBody>
                  <a:tcPr marL="114300" marR="114300" marT="76200" marB="76200" anchor="ctr">
                    <a:lnL w="7620" cap="flat" cmpd="sng" algn="ctr">
                      <a:solidFill>
                        <a:srgbClr val="A868D0"/>
                      </a:solidFill>
                      <a:prstDash val="solid"/>
                      <a:round/>
                      <a:headEnd type="none" w="med" len="med"/>
                      <a:tailEnd type="none" w="med" len="med"/>
                    </a:lnL>
                    <a:lnR w="7620" cap="flat" cmpd="sng" algn="ctr">
                      <a:solidFill>
                        <a:srgbClr val="3872D0"/>
                      </a:solidFill>
                      <a:prstDash val="solid"/>
                      <a:round/>
                      <a:headEnd type="none" w="med" len="med"/>
                      <a:tailEnd type="none" w="med" len="med"/>
                    </a:lnR>
                    <a:lnT w="7620" cap="flat" cmpd="sng" algn="ctr">
                      <a:solidFill>
                        <a:srgbClr val="B86DD0"/>
                      </a:solidFill>
                      <a:prstDash val="solid"/>
                      <a:round/>
                      <a:headEnd type="none" w="med" len="med"/>
                      <a:tailEnd type="none" w="med" len="med"/>
                    </a:lnT>
                    <a:lnB w="7620" cap="flat" cmpd="sng" algn="ctr">
                      <a:solidFill>
                        <a:srgbClr val="8870D0"/>
                      </a:solidFill>
                      <a:prstDash val="solid"/>
                      <a:round/>
                      <a:headEnd type="none" w="med" len="med"/>
                      <a:tailEnd type="none" w="med" len="med"/>
                    </a:lnB>
                  </a:tcPr>
                </a:tc>
                <a:extLst>
                  <a:ext uri="{0D108BD9-81ED-4DB2-BD59-A6C34878D82A}">
                    <a16:rowId xmlns:a16="http://schemas.microsoft.com/office/drawing/2014/main" xmlns="" val="3577653513"/>
                  </a:ext>
                </a:extLst>
              </a:tr>
              <a:tr h="0">
                <a:tc>
                  <a:txBody>
                    <a:bodyPr/>
                    <a:lstStyle/>
                    <a:p>
                      <a:pPr algn="l" fontAlgn="base"/>
                      <a:r>
                        <a:rPr lang="en-IN" sz="1400" b="0">
                          <a:solidFill>
                            <a:schemeClr val="accent3">
                              <a:lumMod val="75000"/>
                            </a:schemeClr>
                          </a:solidFill>
                          <a:effectLst/>
                          <a:latin typeface="Product Sans" panose="020B0403030502040203" pitchFamily="34" charset="0"/>
                        </a:rPr>
                        <a:t>Container</a:t>
                      </a:r>
                    </a:p>
                  </a:txBody>
                  <a:tcPr marL="114300" marR="114300" marT="76200" marB="76200" anchor="ctr">
                    <a:lnL>
                      <a:noFill/>
                    </a:lnL>
                    <a:lnR w="7620" cap="flat" cmpd="sng" algn="ctr">
                      <a:solidFill>
                        <a:srgbClr val="386FD0"/>
                      </a:solidFill>
                      <a:prstDash val="solid"/>
                      <a:round/>
                      <a:headEnd type="none" w="med" len="med"/>
                      <a:tailEnd type="none" w="med" len="med"/>
                    </a:lnR>
                    <a:lnT w="7620" cap="flat" cmpd="sng" algn="ctr">
                      <a:solidFill>
                        <a:srgbClr val="E86DD0"/>
                      </a:solidFill>
                      <a:prstDash val="solid"/>
                      <a:round/>
                      <a:headEnd type="none" w="med" len="med"/>
                      <a:tailEnd type="none" w="med" len="med"/>
                    </a:lnT>
                    <a:lnB w="7620" cap="flat" cmpd="sng" algn="ctr">
                      <a:solidFill>
                        <a:srgbClr val="986FD0"/>
                      </a:solidFill>
                      <a:prstDash val="solid"/>
                      <a:round/>
                      <a:headEnd type="none" w="med" len="med"/>
                      <a:tailEnd type="none" w="med" len="med"/>
                    </a:lnB>
                  </a:tcPr>
                </a:tc>
                <a:tc>
                  <a:txBody>
                    <a:bodyPr/>
                    <a:lstStyle/>
                    <a:p>
                      <a:pPr algn="l" fontAlgn="base"/>
                      <a:r>
                        <a:rPr lang="en-US" sz="1400" b="0">
                          <a:effectLst/>
                          <a:latin typeface="Product Sans" panose="020B0403030502040203" pitchFamily="34" charset="0"/>
                        </a:rPr>
                        <a:t>AWS Elastic Container/Kubernetes Service</a:t>
                      </a:r>
                    </a:p>
                  </a:txBody>
                  <a:tcPr marL="114300" marR="114300" marT="76200" marB="76200" anchor="ctr">
                    <a:lnL w="7620" cap="flat" cmpd="sng" algn="ctr">
                      <a:solidFill>
                        <a:srgbClr val="386FD0"/>
                      </a:solidFill>
                      <a:prstDash val="solid"/>
                      <a:round/>
                      <a:headEnd type="none" w="med" len="med"/>
                      <a:tailEnd type="none" w="med" len="med"/>
                    </a:lnL>
                    <a:lnR w="7620" cap="flat" cmpd="sng" algn="ctr">
                      <a:solidFill>
                        <a:srgbClr val="986FD0"/>
                      </a:solidFill>
                      <a:prstDash val="solid"/>
                      <a:round/>
                      <a:headEnd type="none" w="med" len="med"/>
                      <a:tailEnd type="none" w="med" len="med"/>
                    </a:lnR>
                    <a:lnT w="7620" cap="flat" cmpd="sng" algn="ctr">
                      <a:solidFill>
                        <a:srgbClr val="A868D0"/>
                      </a:solidFill>
                      <a:prstDash val="solid"/>
                      <a:round/>
                      <a:headEnd type="none" w="med" len="med"/>
                      <a:tailEnd type="none" w="med" len="med"/>
                    </a:lnT>
                    <a:lnB w="7620" cap="flat" cmpd="sng" algn="ctr">
                      <a:solidFill>
                        <a:srgbClr val="6872D0"/>
                      </a:solidFill>
                      <a:prstDash val="solid"/>
                      <a:round/>
                      <a:headEnd type="none" w="med" len="med"/>
                      <a:tailEnd type="none" w="med" len="med"/>
                    </a:lnB>
                  </a:tcPr>
                </a:tc>
                <a:tc>
                  <a:txBody>
                    <a:bodyPr/>
                    <a:lstStyle/>
                    <a:p>
                      <a:pPr algn="l" fontAlgn="base"/>
                      <a:r>
                        <a:rPr lang="en-IN" sz="1400" b="0">
                          <a:effectLst/>
                          <a:latin typeface="Product Sans" panose="020B0403030502040203" pitchFamily="34" charset="0"/>
                        </a:rPr>
                        <a:t>Azure Kubernetes Service (AKS)</a:t>
                      </a:r>
                    </a:p>
                  </a:txBody>
                  <a:tcPr marL="114300" marR="114300" marT="76200" marB="76200" anchor="ctr">
                    <a:lnL w="7620" cap="flat" cmpd="sng" algn="ctr">
                      <a:solidFill>
                        <a:srgbClr val="986FD0"/>
                      </a:solidFill>
                      <a:prstDash val="solid"/>
                      <a:round/>
                      <a:headEnd type="none" w="med" len="med"/>
                      <a:tailEnd type="none" w="med" len="med"/>
                    </a:lnL>
                    <a:lnR w="7620" cap="flat" cmpd="sng" algn="ctr">
                      <a:solidFill>
                        <a:srgbClr val="6872D0"/>
                      </a:solidFill>
                      <a:prstDash val="solid"/>
                      <a:round/>
                      <a:headEnd type="none" w="med" len="med"/>
                      <a:tailEnd type="none" w="med" len="med"/>
                    </a:lnR>
                    <a:lnT w="7620" cap="flat" cmpd="sng" algn="ctr">
                      <a:solidFill>
                        <a:srgbClr val="086FD0"/>
                      </a:solidFill>
                      <a:prstDash val="solid"/>
                      <a:round/>
                      <a:headEnd type="none" w="med" len="med"/>
                      <a:tailEnd type="none" w="med" len="med"/>
                    </a:lnT>
                    <a:lnB w="7620" cap="flat" cmpd="sng" algn="ctr">
                      <a:solidFill>
                        <a:srgbClr val="385AD0"/>
                      </a:solidFill>
                      <a:prstDash val="solid"/>
                      <a:round/>
                      <a:headEnd type="none" w="med" len="med"/>
                      <a:tailEnd type="none" w="med" len="med"/>
                    </a:lnB>
                  </a:tcPr>
                </a:tc>
                <a:tc>
                  <a:txBody>
                    <a:bodyPr/>
                    <a:lstStyle/>
                    <a:p>
                      <a:pPr algn="l" fontAlgn="base"/>
                      <a:r>
                        <a:rPr lang="en-IN" sz="1400" b="0" dirty="0">
                          <a:effectLst/>
                          <a:latin typeface="Product Sans" panose="020B0403030502040203" pitchFamily="34" charset="0"/>
                        </a:rPr>
                        <a:t>Google Kubernetes Engine</a:t>
                      </a:r>
                    </a:p>
                  </a:txBody>
                  <a:tcPr marL="114300" marR="114300" marT="76200" marB="76200" anchor="ctr">
                    <a:lnL w="7620" cap="flat" cmpd="sng" algn="ctr">
                      <a:solidFill>
                        <a:srgbClr val="6872D0"/>
                      </a:solidFill>
                      <a:prstDash val="solid"/>
                      <a:round/>
                      <a:headEnd type="none" w="med" len="med"/>
                      <a:tailEnd type="none" w="med" len="med"/>
                    </a:lnL>
                    <a:lnR w="7620" cap="flat" cmpd="sng" algn="ctr">
                      <a:solidFill>
                        <a:srgbClr val="F863DA"/>
                      </a:solidFill>
                      <a:prstDash val="solid"/>
                      <a:round/>
                      <a:headEnd type="none" w="med" len="med"/>
                      <a:tailEnd type="none" w="med" len="med"/>
                    </a:lnR>
                    <a:lnT w="7620" cap="flat" cmpd="sng" algn="ctr">
                      <a:solidFill>
                        <a:srgbClr val="8870D0"/>
                      </a:solidFill>
                      <a:prstDash val="solid"/>
                      <a:round/>
                      <a:headEnd type="none" w="med" len="med"/>
                      <a:tailEnd type="none" w="med" len="med"/>
                    </a:lnT>
                    <a:lnB w="7620" cap="flat" cmpd="sng" algn="ctr">
                      <a:solidFill>
                        <a:srgbClr val="2864DA"/>
                      </a:solidFill>
                      <a:prstDash val="solid"/>
                      <a:round/>
                      <a:headEnd type="none" w="med" len="med"/>
                      <a:tailEnd type="none" w="med" len="med"/>
                    </a:lnB>
                  </a:tcPr>
                </a:tc>
                <a:extLst>
                  <a:ext uri="{0D108BD9-81ED-4DB2-BD59-A6C34878D82A}">
                    <a16:rowId xmlns:a16="http://schemas.microsoft.com/office/drawing/2014/main" xmlns="" val="1995708800"/>
                  </a:ext>
                </a:extLst>
              </a:tr>
              <a:tr h="0">
                <a:tc>
                  <a:txBody>
                    <a:bodyPr/>
                    <a:lstStyle/>
                    <a:p>
                      <a:pPr algn="l" fontAlgn="base"/>
                      <a:r>
                        <a:rPr lang="en-IN" sz="1400" b="0" dirty="0">
                          <a:solidFill>
                            <a:schemeClr val="accent3">
                              <a:lumMod val="75000"/>
                            </a:schemeClr>
                          </a:solidFill>
                          <a:effectLst/>
                          <a:latin typeface="Product Sans" panose="020B0403030502040203" pitchFamily="34" charset="0"/>
                        </a:rPr>
                        <a:t>Serverless Functions</a:t>
                      </a:r>
                    </a:p>
                  </a:txBody>
                  <a:tcPr marL="114300" marR="114300" marT="76200" marB="76200" anchor="ctr">
                    <a:lnL>
                      <a:noFill/>
                    </a:lnL>
                    <a:lnR w="7620" cap="flat" cmpd="sng" algn="ctr">
                      <a:solidFill>
                        <a:srgbClr val="2864DA"/>
                      </a:solidFill>
                      <a:prstDash val="solid"/>
                      <a:round/>
                      <a:headEnd type="none" w="med" len="med"/>
                      <a:tailEnd type="none" w="med" len="med"/>
                    </a:lnR>
                    <a:lnT w="7620" cap="flat" cmpd="sng" algn="ctr">
                      <a:solidFill>
                        <a:srgbClr val="986FD0"/>
                      </a:solidFill>
                      <a:prstDash val="solid"/>
                      <a:round/>
                      <a:headEnd type="none" w="med" len="med"/>
                      <a:tailEnd type="none" w="med" len="med"/>
                    </a:lnT>
                    <a:lnB w="7620" cap="flat" cmpd="sng" algn="ctr">
                      <a:solidFill>
                        <a:srgbClr val="5864DA"/>
                      </a:solidFill>
                      <a:prstDash val="solid"/>
                      <a:round/>
                      <a:headEnd type="none" w="med" len="med"/>
                      <a:tailEnd type="none" w="med" len="med"/>
                    </a:lnB>
                  </a:tcPr>
                </a:tc>
                <a:tc>
                  <a:txBody>
                    <a:bodyPr/>
                    <a:lstStyle/>
                    <a:p>
                      <a:pPr algn="l" fontAlgn="base"/>
                      <a:r>
                        <a:rPr lang="en-IN" sz="1400" b="0" dirty="0">
                          <a:effectLst/>
                          <a:latin typeface="Product Sans" panose="020B0403030502040203" pitchFamily="34" charset="0"/>
                        </a:rPr>
                        <a:t>AWS Lambda</a:t>
                      </a:r>
                    </a:p>
                  </a:txBody>
                  <a:tcPr marL="114300" marR="114300" marT="76200" marB="76200" anchor="ctr">
                    <a:lnL w="7620" cap="flat" cmpd="sng" algn="ctr">
                      <a:solidFill>
                        <a:srgbClr val="2864DA"/>
                      </a:solidFill>
                      <a:prstDash val="solid"/>
                      <a:round/>
                      <a:headEnd type="none" w="med" len="med"/>
                      <a:tailEnd type="none" w="med" len="med"/>
                    </a:lnL>
                    <a:lnR w="7620" cap="flat" cmpd="sng" algn="ctr">
                      <a:solidFill>
                        <a:srgbClr val="5864DA"/>
                      </a:solidFill>
                      <a:prstDash val="solid"/>
                      <a:round/>
                      <a:headEnd type="none" w="med" len="med"/>
                      <a:tailEnd type="none" w="med" len="med"/>
                    </a:lnR>
                    <a:lnT w="7620" cap="flat" cmpd="sng" algn="ctr">
                      <a:solidFill>
                        <a:srgbClr val="6872D0"/>
                      </a:solidFill>
                      <a:prstDash val="solid"/>
                      <a:round/>
                      <a:headEnd type="none" w="med" len="med"/>
                      <a:tailEnd type="none" w="med" len="med"/>
                    </a:lnT>
                    <a:lnB w="7620" cap="flat" cmpd="sng" algn="ctr">
                      <a:solidFill>
                        <a:srgbClr val="0866DA"/>
                      </a:solidFill>
                      <a:prstDash val="solid"/>
                      <a:round/>
                      <a:headEnd type="none" w="med" len="med"/>
                      <a:tailEnd type="none" w="med" len="med"/>
                    </a:lnB>
                  </a:tcPr>
                </a:tc>
                <a:tc>
                  <a:txBody>
                    <a:bodyPr/>
                    <a:lstStyle/>
                    <a:p>
                      <a:pPr algn="l" fontAlgn="base"/>
                      <a:r>
                        <a:rPr lang="en-IN" sz="1400" b="0" dirty="0">
                          <a:effectLst/>
                          <a:latin typeface="Product Sans" panose="020B0403030502040203" pitchFamily="34" charset="0"/>
                        </a:rPr>
                        <a:t>Azure Function</a:t>
                      </a:r>
                    </a:p>
                  </a:txBody>
                  <a:tcPr marL="114300" marR="114300" marT="76200" marB="76200" anchor="ctr">
                    <a:lnL w="7620" cap="flat" cmpd="sng" algn="ctr">
                      <a:solidFill>
                        <a:srgbClr val="5864DA"/>
                      </a:solidFill>
                      <a:prstDash val="solid"/>
                      <a:round/>
                      <a:headEnd type="none" w="med" len="med"/>
                      <a:tailEnd type="none" w="med" len="med"/>
                    </a:lnL>
                    <a:lnR w="7620" cap="flat" cmpd="sng" algn="ctr">
                      <a:solidFill>
                        <a:srgbClr val="A865DA"/>
                      </a:solidFill>
                      <a:prstDash val="solid"/>
                      <a:round/>
                      <a:headEnd type="none" w="med" len="med"/>
                      <a:tailEnd type="none" w="med" len="med"/>
                    </a:lnR>
                    <a:lnT w="7620" cap="flat" cmpd="sng" algn="ctr">
                      <a:solidFill>
                        <a:srgbClr val="385AD0"/>
                      </a:solidFill>
                      <a:prstDash val="solid"/>
                      <a:round/>
                      <a:headEnd type="none" w="med" len="med"/>
                      <a:tailEnd type="none" w="med" len="med"/>
                    </a:lnT>
                    <a:lnB w="7620" cap="flat" cmpd="sng" algn="ctr">
                      <a:solidFill>
                        <a:srgbClr val="7865DA"/>
                      </a:solidFill>
                      <a:prstDash val="solid"/>
                      <a:round/>
                      <a:headEnd type="none" w="med" len="med"/>
                      <a:tailEnd type="none" w="med" len="med"/>
                    </a:lnB>
                  </a:tcPr>
                </a:tc>
                <a:tc>
                  <a:txBody>
                    <a:bodyPr/>
                    <a:lstStyle/>
                    <a:p>
                      <a:pPr algn="l" fontAlgn="base"/>
                      <a:r>
                        <a:rPr lang="en-IN" sz="1400" b="0" dirty="0">
                          <a:effectLst/>
                          <a:latin typeface="Product Sans" panose="020B0403030502040203" pitchFamily="34" charset="0"/>
                        </a:rPr>
                        <a:t>Google Cloud Functions</a:t>
                      </a:r>
                    </a:p>
                  </a:txBody>
                  <a:tcPr marL="114300" marR="114300" marT="76200" marB="76200" anchor="ctr">
                    <a:lnL w="7620" cap="flat" cmpd="sng" algn="ctr">
                      <a:solidFill>
                        <a:srgbClr val="A865DA"/>
                      </a:solidFill>
                      <a:prstDash val="solid"/>
                      <a:round/>
                      <a:headEnd type="none" w="med" len="med"/>
                      <a:tailEnd type="none" w="med" len="med"/>
                    </a:lnL>
                    <a:lnR w="7620" cap="flat" cmpd="sng" algn="ctr">
                      <a:solidFill>
                        <a:srgbClr val="3866DA"/>
                      </a:solidFill>
                      <a:prstDash val="solid"/>
                      <a:round/>
                      <a:headEnd type="none" w="med" len="med"/>
                      <a:tailEnd type="none" w="med" len="med"/>
                    </a:lnR>
                    <a:lnT w="7620" cap="flat" cmpd="sng" algn="ctr">
                      <a:solidFill>
                        <a:srgbClr val="2864DA"/>
                      </a:solidFill>
                      <a:prstDash val="solid"/>
                      <a:round/>
                      <a:headEnd type="none" w="med" len="med"/>
                      <a:tailEnd type="none" w="med" len="med"/>
                    </a:lnT>
                    <a:lnB w="7620" cap="flat" cmpd="sng" algn="ctr">
                      <a:solidFill>
                        <a:srgbClr val="6866DA"/>
                      </a:solidFill>
                      <a:prstDash val="solid"/>
                      <a:round/>
                      <a:headEnd type="none" w="med" len="med"/>
                      <a:tailEnd type="none" w="med" len="med"/>
                    </a:lnB>
                  </a:tcPr>
                </a:tc>
                <a:extLst>
                  <a:ext uri="{0D108BD9-81ED-4DB2-BD59-A6C34878D82A}">
                    <a16:rowId xmlns:a16="http://schemas.microsoft.com/office/drawing/2014/main" xmlns="" val="3224623910"/>
                  </a:ext>
                </a:extLst>
              </a:tr>
            </a:tbl>
          </a:graphicData>
        </a:graphic>
      </p:graphicFrame>
      <p:sp>
        <p:nvSpPr>
          <p:cNvPr id="8" name="Content Placeholder 4">
            <a:extLst>
              <a:ext uri="{FF2B5EF4-FFF2-40B4-BE49-F238E27FC236}">
                <a16:creationId xmlns:a16="http://schemas.microsoft.com/office/drawing/2014/main" xmlns="" id="{03A49BEB-EB08-FA1E-8CF2-C8A8AD0C0A05}"/>
              </a:ext>
            </a:extLst>
          </p:cNvPr>
          <p:cNvSpPr txBox="1">
            <a:spLocks/>
          </p:cNvSpPr>
          <p:nvPr/>
        </p:nvSpPr>
        <p:spPr>
          <a:xfrm>
            <a:off x="1097280" y="1142061"/>
            <a:ext cx="8348870" cy="493026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1800" kern="1200">
                <a:solidFill>
                  <a:schemeClr val="tx2">
                    <a:lumMod val="75000"/>
                  </a:schemeClr>
                </a:solidFill>
                <a:latin typeface="Calibri" panose="020F0502020204030204" pitchFamily="34" charset="0"/>
                <a:ea typeface="+mn-ea"/>
                <a:cs typeface="Calibri" panose="020F050202020403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accent2">
                    <a:lumMod val="75000"/>
                  </a:schemeClr>
                </a:solidFill>
                <a:latin typeface="Calibri" panose="020F0502020204030204" pitchFamily="34" charset="0"/>
                <a:ea typeface="+mn-ea"/>
                <a:cs typeface="Calibri" panose="020F050202020403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accent3">
                    <a:lumMod val="50000"/>
                  </a:schemeClr>
                </a:solidFill>
                <a:latin typeface="Calibri" panose="020F0502020204030204" pitchFamily="34" charset="0"/>
                <a:ea typeface="+mn-ea"/>
                <a:cs typeface="Calibri" panose="020F050202020403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accent2">
                    <a:lumMod val="75000"/>
                  </a:schemeClr>
                </a:solidFill>
                <a:latin typeface="Calibri" panose="020F0502020204030204" pitchFamily="34" charset="0"/>
                <a:ea typeface="+mn-ea"/>
                <a:cs typeface="Calibri" panose="020F050202020403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accent2">
                    <a:lumMod val="75000"/>
                  </a:schemeClr>
                </a:solidFill>
                <a:latin typeface="Calibri" panose="020F0502020204030204" pitchFamily="34" charset="0"/>
                <a:ea typeface="+mn-ea"/>
                <a:cs typeface="Calibri" panose="020F0502020204030204" pitchFamily="34"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IN" sz="2400" dirty="0"/>
              <a:t>1. Compute Services</a:t>
            </a:r>
          </a:p>
        </p:txBody>
      </p:sp>
    </p:spTree>
    <p:extLst>
      <p:ext uri="{BB962C8B-B14F-4D97-AF65-F5344CB8AC3E}">
        <p14:creationId xmlns:p14="http://schemas.microsoft.com/office/powerpoint/2010/main" xmlns="" val="27978357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AEAE72D7-7293-B2CF-4609-D7942CFB4349}"/>
              </a:ext>
            </a:extLst>
          </p:cNvPr>
          <p:cNvSpPr>
            <a:spLocks noGrp="1"/>
          </p:cNvSpPr>
          <p:nvPr>
            <p:ph type="dt" sz="half" idx="10"/>
          </p:nvPr>
        </p:nvSpPr>
        <p:spPr/>
        <p:txBody>
          <a:bodyPr/>
          <a:lstStyle/>
          <a:p>
            <a:r>
              <a:rPr lang="en-IN"/>
              <a:t>Day 1</a:t>
            </a:r>
            <a:endParaRPr lang="en-IN" dirty="0"/>
          </a:p>
        </p:txBody>
      </p:sp>
      <p:sp>
        <p:nvSpPr>
          <p:cNvPr id="3" name="Footer Placeholder 2">
            <a:extLst>
              <a:ext uri="{FF2B5EF4-FFF2-40B4-BE49-F238E27FC236}">
                <a16:creationId xmlns:a16="http://schemas.microsoft.com/office/drawing/2014/main" xmlns="" id="{69F1E84F-EF39-8786-7EE4-4B15E3A5C235}"/>
              </a:ext>
            </a:extLst>
          </p:cNvPr>
          <p:cNvSpPr>
            <a:spLocks noGrp="1"/>
          </p:cNvSpPr>
          <p:nvPr>
            <p:ph type="ftr" sz="quarter" idx="11"/>
          </p:nvPr>
        </p:nvSpPr>
        <p:spPr/>
        <p:txBody>
          <a:bodyPr/>
          <a:lstStyle/>
          <a:p>
            <a:r>
              <a:rPr lang="en-IN"/>
              <a:t>Introduction to Cloud</a:t>
            </a:r>
            <a:endParaRPr lang="en-IN" dirty="0"/>
          </a:p>
        </p:txBody>
      </p:sp>
      <p:sp>
        <p:nvSpPr>
          <p:cNvPr id="4" name="Slide Number Placeholder 3">
            <a:extLst>
              <a:ext uri="{FF2B5EF4-FFF2-40B4-BE49-F238E27FC236}">
                <a16:creationId xmlns:a16="http://schemas.microsoft.com/office/drawing/2014/main" xmlns="" id="{6846757A-1F46-6605-FF6F-F27D560F9B2A}"/>
              </a:ext>
            </a:extLst>
          </p:cNvPr>
          <p:cNvSpPr>
            <a:spLocks noGrp="1"/>
          </p:cNvSpPr>
          <p:nvPr>
            <p:ph type="sldNum" sz="quarter" idx="12"/>
          </p:nvPr>
        </p:nvSpPr>
        <p:spPr/>
        <p:txBody>
          <a:bodyPr/>
          <a:lstStyle/>
          <a:p>
            <a:fld id="{AF5A65D5-10C0-4B1A-9C99-2CF1681379E4}" type="slidenum">
              <a:rPr lang="en-IN" smtClean="0"/>
              <a:pPr/>
              <a:t>28</a:t>
            </a:fld>
            <a:endParaRPr lang="en-IN" dirty="0"/>
          </a:p>
        </p:txBody>
      </p:sp>
      <p:graphicFrame>
        <p:nvGraphicFramePr>
          <p:cNvPr id="10" name="Content Placeholder 9">
            <a:extLst>
              <a:ext uri="{FF2B5EF4-FFF2-40B4-BE49-F238E27FC236}">
                <a16:creationId xmlns:a16="http://schemas.microsoft.com/office/drawing/2014/main" xmlns="" id="{A1A3FD67-34EE-075E-F856-A3BA14562FF4}"/>
              </a:ext>
            </a:extLst>
          </p:cNvPr>
          <p:cNvGraphicFramePr>
            <a:graphicFrameLocks noGrp="1"/>
          </p:cNvGraphicFramePr>
          <p:nvPr>
            <p:ph idx="1"/>
            <p:extLst>
              <p:ext uri="{D42A27DB-BD31-4B8C-83A1-F6EECF244321}">
                <p14:modId xmlns:p14="http://schemas.microsoft.com/office/powerpoint/2010/main" xmlns="" val="2019435040"/>
              </p:ext>
            </p:extLst>
          </p:nvPr>
        </p:nvGraphicFramePr>
        <p:xfrm>
          <a:off x="1097280" y="1717553"/>
          <a:ext cx="10115202" cy="3791134"/>
        </p:xfrm>
        <a:graphic>
          <a:graphicData uri="http://schemas.openxmlformats.org/drawingml/2006/table">
            <a:tbl>
              <a:tblPr/>
              <a:tblGrid>
                <a:gridCol w="2353585">
                  <a:extLst>
                    <a:ext uri="{9D8B030D-6E8A-4147-A177-3AD203B41FA5}">
                      <a16:colId xmlns:a16="http://schemas.microsoft.com/office/drawing/2014/main" xmlns="" val="2768912621"/>
                    </a:ext>
                  </a:extLst>
                </a:gridCol>
                <a:gridCol w="2705647">
                  <a:extLst>
                    <a:ext uri="{9D8B030D-6E8A-4147-A177-3AD203B41FA5}">
                      <a16:colId xmlns:a16="http://schemas.microsoft.com/office/drawing/2014/main" xmlns="" val="2747051577"/>
                    </a:ext>
                  </a:extLst>
                </a:gridCol>
                <a:gridCol w="2583545">
                  <a:extLst>
                    <a:ext uri="{9D8B030D-6E8A-4147-A177-3AD203B41FA5}">
                      <a16:colId xmlns:a16="http://schemas.microsoft.com/office/drawing/2014/main" xmlns="" val="475280262"/>
                    </a:ext>
                  </a:extLst>
                </a:gridCol>
                <a:gridCol w="2472425">
                  <a:extLst>
                    <a:ext uri="{9D8B030D-6E8A-4147-A177-3AD203B41FA5}">
                      <a16:colId xmlns:a16="http://schemas.microsoft.com/office/drawing/2014/main" xmlns="" val="125504040"/>
                    </a:ext>
                  </a:extLst>
                </a:gridCol>
              </a:tblGrid>
              <a:tr h="283081">
                <a:tc>
                  <a:txBody>
                    <a:bodyPr/>
                    <a:lstStyle/>
                    <a:p>
                      <a:pPr algn="ctr" fontAlgn="ctr"/>
                      <a:r>
                        <a:rPr lang="en-IN" sz="1800" b="1" cap="all" dirty="0">
                          <a:solidFill>
                            <a:srgbClr val="FFFFFF"/>
                          </a:solidFill>
                          <a:effectLst/>
                          <a:latin typeface="Product Sans" panose="020B0403030502040203" pitchFamily="34" charset="0"/>
                        </a:rPr>
                        <a:t>SERVICE</a:t>
                      </a:r>
                    </a:p>
                  </a:txBody>
                  <a:tcPr marL="48820" marR="48820" marT="24410" marB="24410" anchor="ctr">
                    <a:lnL>
                      <a:noFill/>
                    </a:lnL>
                    <a:lnR>
                      <a:noFill/>
                    </a:lnR>
                    <a:lnT>
                      <a:noFill/>
                    </a:lnT>
                    <a:lnB>
                      <a:noFill/>
                    </a:lnB>
                    <a:solidFill>
                      <a:schemeClr val="bg2">
                        <a:lumMod val="75000"/>
                      </a:schemeClr>
                    </a:solidFill>
                  </a:tcPr>
                </a:tc>
                <a:tc>
                  <a:txBody>
                    <a:bodyPr/>
                    <a:lstStyle/>
                    <a:p>
                      <a:pPr algn="ctr" fontAlgn="ctr"/>
                      <a:r>
                        <a:rPr lang="en-IN" sz="1800" b="1" cap="all" dirty="0">
                          <a:solidFill>
                            <a:srgbClr val="FFFFFF"/>
                          </a:solidFill>
                          <a:effectLst/>
                          <a:latin typeface="Product Sans" panose="020B0403030502040203" pitchFamily="34" charset="0"/>
                        </a:rPr>
                        <a:t>AWS</a:t>
                      </a:r>
                    </a:p>
                  </a:txBody>
                  <a:tcPr marL="48820" marR="48820" marT="24410" marB="24410" anchor="ctr">
                    <a:lnL>
                      <a:noFill/>
                    </a:lnL>
                    <a:lnR>
                      <a:noFill/>
                    </a:lnR>
                    <a:lnT>
                      <a:noFill/>
                    </a:lnT>
                    <a:lnB>
                      <a:noFill/>
                    </a:lnB>
                    <a:solidFill>
                      <a:schemeClr val="bg2">
                        <a:lumMod val="75000"/>
                      </a:schemeClr>
                    </a:solidFill>
                  </a:tcPr>
                </a:tc>
                <a:tc>
                  <a:txBody>
                    <a:bodyPr/>
                    <a:lstStyle/>
                    <a:p>
                      <a:pPr algn="ctr" fontAlgn="ctr"/>
                      <a:r>
                        <a:rPr lang="en-IN" sz="1800" b="1" cap="all" dirty="0">
                          <a:solidFill>
                            <a:srgbClr val="FFFFFF"/>
                          </a:solidFill>
                          <a:effectLst/>
                          <a:latin typeface="Product Sans" panose="020B0403030502040203" pitchFamily="34" charset="0"/>
                        </a:rPr>
                        <a:t>AZURE</a:t>
                      </a:r>
                    </a:p>
                  </a:txBody>
                  <a:tcPr marL="48820" marR="48820" marT="24410" marB="24410" anchor="ctr">
                    <a:lnL>
                      <a:noFill/>
                    </a:lnL>
                    <a:lnR>
                      <a:noFill/>
                    </a:lnR>
                    <a:lnT>
                      <a:noFill/>
                    </a:lnT>
                    <a:lnB>
                      <a:noFill/>
                    </a:lnB>
                    <a:solidFill>
                      <a:schemeClr val="bg2">
                        <a:lumMod val="75000"/>
                      </a:schemeClr>
                    </a:solidFill>
                  </a:tcPr>
                </a:tc>
                <a:tc>
                  <a:txBody>
                    <a:bodyPr/>
                    <a:lstStyle/>
                    <a:p>
                      <a:pPr algn="ctr" fontAlgn="ctr"/>
                      <a:r>
                        <a:rPr lang="en-IN" sz="1800" b="1" cap="all" dirty="0">
                          <a:solidFill>
                            <a:srgbClr val="FFFFFF"/>
                          </a:solidFill>
                          <a:effectLst/>
                          <a:latin typeface="Product Sans" panose="020B0403030502040203" pitchFamily="34" charset="0"/>
                        </a:rPr>
                        <a:t>GCP</a:t>
                      </a:r>
                    </a:p>
                  </a:txBody>
                  <a:tcPr marL="48820" marR="48820" marT="24410" marB="24410" anchor="ctr">
                    <a:lnL>
                      <a:noFill/>
                    </a:lnL>
                    <a:lnR>
                      <a:noFill/>
                    </a:lnR>
                    <a:lnT>
                      <a:noFill/>
                    </a:lnT>
                    <a:lnB>
                      <a:noFill/>
                    </a:lnB>
                    <a:solidFill>
                      <a:schemeClr val="bg2">
                        <a:lumMod val="75000"/>
                      </a:schemeClr>
                    </a:solidFill>
                  </a:tcPr>
                </a:tc>
                <a:extLst>
                  <a:ext uri="{0D108BD9-81ED-4DB2-BD59-A6C34878D82A}">
                    <a16:rowId xmlns:a16="http://schemas.microsoft.com/office/drawing/2014/main" xmlns="" val="3505233430"/>
                  </a:ext>
                </a:extLst>
              </a:tr>
              <a:tr h="932106">
                <a:tc>
                  <a:txBody>
                    <a:bodyPr/>
                    <a:lstStyle/>
                    <a:p>
                      <a:pPr algn="l" fontAlgn="base"/>
                      <a:r>
                        <a:rPr lang="fr-FR" sz="1400" b="0" dirty="0">
                          <a:solidFill>
                            <a:schemeClr val="accent3">
                              <a:lumMod val="75000"/>
                            </a:schemeClr>
                          </a:solidFill>
                          <a:effectLst/>
                          <a:latin typeface="Product Sans" panose="020B0403030502040203" pitchFamily="34" charset="0"/>
                        </a:rPr>
                        <a:t>RDBMS (Multiple </a:t>
                      </a:r>
                      <a:r>
                        <a:rPr lang="fr-FR" sz="1400" b="0" dirty="0" err="1">
                          <a:solidFill>
                            <a:schemeClr val="accent3">
                              <a:lumMod val="75000"/>
                            </a:schemeClr>
                          </a:solidFill>
                          <a:effectLst/>
                          <a:latin typeface="Product Sans" panose="020B0403030502040203" pitchFamily="34" charset="0"/>
                        </a:rPr>
                        <a:t>Database</a:t>
                      </a:r>
                      <a:r>
                        <a:rPr lang="fr-FR" sz="1400" b="0" dirty="0">
                          <a:solidFill>
                            <a:schemeClr val="accent3">
                              <a:lumMod val="75000"/>
                            </a:schemeClr>
                          </a:solidFill>
                          <a:effectLst/>
                          <a:latin typeface="Product Sans" panose="020B0403030502040203" pitchFamily="34" charset="0"/>
                        </a:rPr>
                        <a:t> Types – SQL, MySQL, etc..)</a:t>
                      </a:r>
                    </a:p>
                  </a:txBody>
                  <a:tcPr marL="61024" marR="61024" marT="40683" marB="40683" anchor="ctr">
                    <a:lnL>
                      <a:noFill/>
                    </a:lnL>
                    <a:lnR w="7620" cap="flat" cmpd="sng" algn="ctr">
                      <a:solidFill>
                        <a:srgbClr val="F0D77C"/>
                      </a:solidFill>
                      <a:prstDash val="solid"/>
                      <a:round/>
                      <a:headEnd type="none" w="med" len="med"/>
                      <a:tailEnd type="none" w="med" len="med"/>
                    </a:lnR>
                    <a:lnT>
                      <a:noFill/>
                    </a:lnT>
                    <a:lnB w="7620" cap="flat" cmpd="sng" algn="ctr">
                      <a:solidFill>
                        <a:srgbClr val="00D77C"/>
                      </a:solidFill>
                      <a:prstDash val="solid"/>
                      <a:round/>
                      <a:headEnd type="none" w="med" len="med"/>
                      <a:tailEnd type="none" w="med" len="med"/>
                    </a:lnB>
                    <a:solidFill>
                      <a:srgbClr val="FFFFFF"/>
                    </a:solidFill>
                  </a:tcPr>
                </a:tc>
                <a:tc>
                  <a:txBody>
                    <a:bodyPr/>
                    <a:lstStyle/>
                    <a:p>
                      <a:pPr algn="l" fontAlgn="base"/>
                      <a:r>
                        <a:rPr lang="en-IN" sz="1400" b="0" dirty="0">
                          <a:effectLst/>
                          <a:latin typeface="Product Sans" panose="020B0403030502040203" pitchFamily="34" charset="0"/>
                        </a:rPr>
                        <a:t>AWS RDS</a:t>
                      </a:r>
                    </a:p>
                  </a:txBody>
                  <a:tcPr marL="61024" marR="61024" marT="40683" marB="40683" anchor="ctr">
                    <a:lnL w="7620" cap="flat" cmpd="sng" algn="ctr">
                      <a:solidFill>
                        <a:srgbClr val="F0D77C"/>
                      </a:solidFill>
                      <a:prstDash val="solid"/>
                      <a:round/>
                      <a:headEnd type="none" w="med" len="med"/>
                      <a:tailEnd type="none" w="med" len="med"/>
                    </a:lnL>
                    <a:lnR w="7620" cap="flat" cmpd="sng" algn="ctr">
                      <a:solidFill>
                        <a:srgbClr val="70D67C"/>
                      </a:solidFill>
                      <a:prstDash val="solid"/>
                      <a:round/>
                      <a:headEnd type="none" w="med" len="med"/>
                      <a:tailEnd type="none" w="med" len="med"/>
                    </a:lnR>
                    <a:lnT>
                      <a:noFill/>
                    </a:lnT>
                    <a:lnB w="7620" cap="flat" cmpd="sng" algn="ctr">
                      <a:solidFill>
                        <a:srgbClr val="90D77C"/>
                      </a:solidFill>
                      <a:prstDash val="solid"/>
                      <a:round/>
                      <a:headEnd type="none" w="med" len="med"/>
                      <a:tailEnd type="none" w="med" len="med"/>
                    </a:lnB>
                    <a:solidFill>
                      <a:srgbClr val="FFFFFF"/>
                    </a:solidFill>
                  </a:tcPr>
                </a:tc>
                <a:tc>
                  <a:txBody>
                    <a:bodyPr/>
                    <a:lstStyle/>
                    <a:p>
                      <a:pPr algn="l" fontAlgn="base"/>
                      <a:r>
                        <a:rPr lang="en-IN" sz="1400" b="0" dirty="0">
                          <a:effectLst/>
                          <a:latin typeface="Product Sans" panose="020B0403030502040203" pitchFamily="34" charset="0"/>
                        </a:rPr>
                        <a:t>Azure SQL/ Database for MySQL/PostgreSQL</a:t>
                      </a:r>
                    </a:p>
                  </a:txBody>
                  <a:tcPr marL="61024" marR="61024" marT="40683" marB="40683" anchor="ctr">
                    <a:lnL w="7620" cap="flat" cmpd="sng" algn="ctr">
                      <a:solidFill>
                        <a:srgbClr val="70D67C"/>
                      </a:solidFill>
                      <a:prstDash val="solid"/>
                      <a:round/>
                      <a:headEnd type="none" w="med" len="med"/>
                      <a:tailEnd type="none" w="med" len="med"/>
                    </a:lnL>
                    <a:lnR w="7620" cap="flat" cmpd="sng" algn="ctr">
                      <a:solidFill>
                        <a:srgbClr val="30D47C"/>
                      </a:solidFill>
                      <a:prstDash val="solid"/>
                      <a:round/>
                      <a:headEnd type="none" w="med" len="med"/>
                      <a:tailEnd type="none" w="med" len="med"/>
                    </a:lnR>
                    <a:lnT>
                      <a:noFill/>
                    </a:lnT>
                    <a:lnB w="7620" cap="flat" cmpd="sng" algn="ctr">
                      <a:solidFill>
                        <a:srgbClr val="90D47C"/>
                      </a:solidFill>
                      <a:prstDash val="solid"/>
                      <a:round/>
                      <a:headEnd type="none" w="med" len="med"/>
                      <a:tailEnd type="none" w="med" len="med"/>
                    </a:lnB>
                    <a:solidFill>
                      <a:srgbClr val="FFFFFF"/>
                    </a:solidFill>
                  </a:tcPr>
                </a:tc>
                <a:tc>
                  <a:txBody>
                    <a:bodyPr/>
                    <a:lstStyle/>
                    <a:p>
                      <a:pPr algn="l" fontAlgn="base"/>
                      <a:r>
                        <a:rPr lang="en-IN" sz="1400" b="0" dirty="0">
                          <a:effectLst/>
                          <a:latin typeface="Product Sans" panose="020B0403030502040203" pitchFamily="34" charset="0"/>
                        </a:rPr>
                        <a:t>Cloud SQL</a:t>
                      </a:r>
                    </a:p>
                  </a:txBody>
                  <a:tcPr marL="61024" marR="61024" marT="40683" marB="40683" anchor="ctr">
                    <a:lnL w="7620" cap="flat" cmpd="sng" algn="ctr">
                      <a:solidFill>
                        <a:srgbClr val="30D47C"/>
                      </a:solidFill>
                      <a:prstDash val="solid"/>
                      <a:round/>
                      <a:headEnd type="none" w="med" len="med"/>
                      <a:tailEnd type="none" w="med" len="med"/>
                    </a:lnL>
                    <a:lnR w="7620" cap="flat" cmpd="sng" algn="ctr">
                      <a:solidFill>
                        <a:srgbClr val="30D47C"/>
                      </a:solidFill>
                      <a:prstDash val="solid"/>
                      <a:round/>
                      <a:headEnd type="none" w="med" len="med"/>
                      <a:tailEnd type="none" w="med" len="med"/>
                    </a:lnR>
                    <a:lnT>
                      <a:noFill/>
                    </a:lnT>
                    <a:lnB w="7620" cap="flat" cmpd="sng" algn="ctr">
                      <a:solidFill>
                        <a:srgbClr val="90D47C"/>
                      </a:solidFill>
                      <a:prstDash val="solid"/>
                      <a:round/>
                      <a:headEnd type="none" w="med" len="med"/>
                      <a:tailEnd type="none" w="med" len="med"/>
                    </a:lnB>
                    <a:solidFill>
                      <a:srgbClr val="FFFFFF"/>
                    </a:solidFill>
                  </a:tcPr>
                </a:tc>
                <a:extLst>
                  <a:ext uri="{0D108BD9-81ED-4DB2-BD59-A6C34878D82A}">
                    <a16:rowId xmlns:a16="http://schemas.microsoft.com/office/drawing/2014/main" xmlns="" val="3908261404"/>
                  </a:ext>
                </a:extLst>
              </a:tr>
              <a:tr h="584521">
                <a:tc>
                  <a:txBody>
                    <a:bodyPr/>
                    <a:lstStyle/>
                    <a:p>
                      <a:pPr algn="l" fontAlgn="base"/>
                      <a:r>
                        <a:rPr lang="en-IN" sz="1400" b="0">
                          <a:solidFill>
                            <a:schemeClr val="accent3">
                              <a:lumMod val="75000"/>
                            </a:schemeClr>
                          </a:solidFill>
                          <a:effectLst/>
                          <a:latin typeface="Product Sans" panose="020B0403030502040203" pitchFamily="34" charset="0"/>
                        </a:rPr>
                        <a:t>NoSQL</a:t>
                      </a:r>
                    </a:p>
                  </a:txBody>
                  <a:tcPr marL="61024" marR="61024" marT="40683" marB="40683" anchor="ctr">
                    <a:lnL>
                      <a:noFill/>
                    </a:lnL>
                    <a:lnR w="7620" cap="flat" cmpd="sng" algn="ctr">
                      <a:solidFill>
                        <a:srgbClr val="30D47C"/>
                      </a:solidFill>
                      <a:prstDash val="solid"/>
                      <a:round/>
                      <a:headEnd type="none" w="med" len="med"/>
                      <a:tailEnd type="none" w="med" len="med"/>
                    </a:lnR>
                    <a:lnT w="7620" cap="flat" cmpd="sng" algn="ctr">
                      <a:solidFill>
                        <a:srgbClr val="00D77C"/>
                      </a:solidFill>
                      <a:prstDash val="solid"/>
                      <a:round/>
                      <a:headEnd type="none" w="med" len="med"/>
                      <a:tailEnd type="none" w="med" len="med"/>
                    </a:lnT>
                    <a:lnB w="7620" cap="flat" cmpd="sng" algn="ctr">
                      <a:solidFill>
                        <a:srgbClr val="90D77C"/>
                      </a:solidFill>
                      <a:prstDash val="solid"/>
                      <a:round/>
                      <a:headEnd type="none" w="med" len="med"/>
                      <a:tailEnd type="none" w="med" len="med"/>
                    </a:lnB>
                    <a:solidFill>
                      <a:srgbClr val="FFFFFF"/>
                    </a:solidFill>
                  </a:tcPr>
                </a:tc>
                <a:tc>
                  <a:txBody>
                    <a:bodyPr/>
                    <a:lstStyle/>
                    <a:p>
                      <a:pPr algn="l" fontAlgn="base"/>
                      <a:r>
                        <a:rPr lang="en-IN" sz="1400" b="0">
                          <a:effectLst/>
                          <a:latin typeface="Product Sans" panose="020B0403030502040203" pitchFamily="34" charset="0"/>
                        </a:rPr>
                        <a:t>DynamoDB, Simple DB</a:t>
                      </a:r>
                    </a:p>
                  </a:txBody>
                  <a:tcPr marL="61024" marR="61024" marT="40683" marB="40683" anchor="ctr">
                    <a:lnL w="7620" cap="flat" cmpd="sng" algn="ctr">
                      <a:solidFill>
                        <a:srgbClr val="30D47C"/>
                      </a:solidFill>
                      <a:prstDash val="solid"/>
                      <a:round/>
                      <a:headEnd type="none" w="med" len="med"/>
                      <a:tailEnd type="none" w="med" len="med"/>
                    </a:lnL>
                    <a:lnR w="7620" cap="flat" cmpd="sng" algn="ctr">
                      <a:solidFill>
                        <a:srgbClr val="F0D77C"/>
                      </a:solidFill>
                      <a:prstDash val="solid"/>
                      <a:round/>
                      <a:headEnd type="none" w="med" len="med"/>
                      <a:tailEnd type="none" w="med" len="med"/>
                    </a:lnR>
                    <a:lnT w="7620" cap="flat" cmpd="sng" algn="ctr">
                      <a:solidFill>
                        <a:srgbClr val="90D77C"/>
                      </a:solidFill>
                      <a:prstDash val="solid"/>
                      <a:round/>
                      <a:headEnd type="none" w="med" len="med"/>
                      <a:tailEnd type="none" w="med" len="med"/>
                    </a:lnT>
                    <a:lnB w="7620" cap="flat" cmpd="sng" algn="ctr">
                      <a:solidFill>
                        <a:srgbClr val="30D47C"/>
                      </a:solidFill>
                      <a:prstDash val="solid"/>
                      <a:round/>
                      <a:headEnd type="none" w="med" len="med"/>
                      <a:tailEnd type="none" w="med" len="med"/>
                    </a:lnB>
                    <a:solidFill>
                      <a:srgbClr val="FFFFFF"/>
                    </a:solidFill>
                  </a:tcPr>
                </a:tc>
                <a:tc>
                  <a:txBody>
                    <a:bodyPr/>
                    <a:lstStyle/>
                    <a:p>
                      <a:pPr algn="l" fontAlgn="base"/>
                      <a:r>
                        <a:rPr lang="en-US" sz="1400" b="0" dirty="0">
                          <a:effectLst/>
                          <a:latin typeface="Product Sans" panose="020B0403030502040203" pitchFamily="34" charset="0"/>
                        </a:rPr>
                        <a:t>Azure Cosmos DB, Table Storage</a:t>
                      </a:r>
                    </a:p>
                  </a:txBody>
                  <a:tcPr marL="61024" marR="61024" marT="40683" marB="40683" anchor="ctr">
                    <a:lnL w="7620" cap="flat" cmpd="sng" algn="ctr">
                      <a:solidFill>
                        <a:srgbClr val="F0D77C"/>
                      </a:solidFill>
                      <a:prstDash val="solid"/>
                      <a:round/>
                      <a:headEnd type="none" w="med" len="med"/>
                      <a:tailEnd type="none" w="med" len="med"/>
                    </a:lnL>
                    <a:lnR w="7620" cap="flat" cmpd="sng" algn="ctr">
                      <a:solidFill>
                        <a:srgbClr val="30D47C"/>
                      </a:solidFill>
                      <a:prstDash val="solid"/>
                      <a:round/>
                      <a:headEnd type="none" w="med" len="med"/>
                      <a:tailEnd type="none" w="med" len="med"/>
                    </a:lnR>
                    <a:lnT w="7620" cap="flat" cmpd="sng" algn="ctr">
                      <a:solidFill>
                        <a:srgbClr val="90D47C"/>
                      </a:solidFill>
                      <a:prstDash val="solid"/>
                      <a:round/>
                      <a:headEnd type="none" w="med" len="med"/>
                      <a:tailEnd type="none" w="med" len="med"/>
                    </a:lnT>
                    <a:lnB w="7620" cap="flat" cmpd="sng" algn="ctr">
                      <a:solidFill>
                        <a:srgbClr val="90D47C"/>
                      </a:solidFill>
                      <a:prstDash val="solid"/>
                      <a:round/>
                      <a:headEnd type="none" w="med" len="med"/>
                      <a:tailEnd type="none" w="med" len="med"/>
                    </a:lnB>
                    <a:solidFill>
                      <a:srgbClr val="FFFFFF"/>
                    </a:solidFill>
                  </a:tcPr>
                </a:tc>
                <a:tc>
                  <a:txBody>
                    <a:bodyPr/>
                    <a:lstStyle/>
                    <a:p>
                      <a:pPr algn="l" fontAlgn="base"/>
                      <a:r>
                        <a:rPr lang="en-IN" sz="1400" b="0" dirty="0" err="1">
                          <a:effectLst/>
                          <a:latin typeface="Product Sans" panose="020B0403030502040203" pitchFamily="34" charset="0"/>
                        </a:rPr>
                        <a:t>BigTable</a:t>
                      </a:r>
                      <a:r>
                        <a:rPr lang="en-IN" sz="1400" b="0" dirty="0">
                          <a:effectLst/>
                          <a:latin typeface="Product Sans" panose="020B0403030502040203" pitchFamily="34" charset="0"/>
                        </a:rPr>
                        <a:t>, Cloud Datastore</a:t>
                      </a:r>
                    </a:p>
                  </a:txBody>
                  <a:tcPr marL="61024" marR="61024" marT="40683" marB="40683" anchor="ctr">
                    <a:lnL w="7620" cap="flat" cmpd="sng" algn="ctr">
                      <a:solidFill>
                        <a:srgbClr val="30D47C"/>
                      </a:solidFill>
                      <a:prstDash val="solid"/>
                      <a:round/>
                      <a:headEnd type="none" w="med" len="med"/>
                      <a:tailEnd type="none" w="med" len="med"/>
                    </a:lnL>
                    <a:lnR w="7620" cap="flat" cmpd="sng" algn="ctr">
                      <a:solidFill>
                        <a:srgbClr val="C0D47C"/>
                      </a:solidFill>
                      <a:prstDash val="solid"/>
                      <a:round/>
                      <a:headEnd type="none" w="med" len="med"/>
                      <a:tailEnd type="none" w="med" len="med"/>
                    </a:lnR>
                    <a:lnT w="7620" cap="flat" cmpd="sng" algn="ctr">
                      <a:solidFill>
                        <a:srgbClr val="90D47C"/>
                      </a:solidFill>
                      <a:prstDash val="solid"/>
                      <a:round/>
                      <a:headEnd type="none" w="med" len="med"/>
                      <a:tailEnd type="none" w="med" len="med"/>
                    </a:lnT>
                    <a:lnB w="7620" cap="flat" cmpd="sng" algn="ctr">
                      <a:solidFill>
                        <a:srgbClr val="90D47C"/>
                      </a:solidFill>
                      <a:prstDash val="solid"/>
                      <a:round/>
                      <a:headEnd type="none" w="med" len="med"/>
                      <a:tailEnd type="none" w="med" len="med"/>
                    </a:lnB>
                    <a:solidFill>
                      <a:srgbClr val="FFFFFF"/>
                    </a:solidFill>
                  </a:tcPr>
                </a:tc>
                <a:extLst>
                  <a:ext uri="{0D108BD9-81ED-4DB2-BD59-A6C34878D82A}">
                    <a16:rowId xmlns:a16="http://schemas.microsoft.com/office/drawing/2014/main" xmlns="" val="2847330225"/>
                  </a:ext>
                </a:extLst>
              </a:tr>
              <a:tr h="384553">
                <a:tc>
                  <a:txBody>
                    <a:bodyPr/>
                    <a:lstStyle/>
                    <a:p>
                      <a:pPr algn="l" fontAlgn="base"/>
                      <a:r>
                        <a:rPr lang="en-IN" sz="1400" b="0" dirty="0">
                          <a:solidFill>
                            <a:schemeClr val="accent3">
                              <a:lumMod val="75000"/>
                            </a:schemeClr>
                          </a:solidFill>
                          <a:effectLst/>
                          <a:latin typeface="Product Sans" panose="020B0403030502040203" pitchFamily="34" charset="0"/>
                        </a:rPr>
                        <a:t>Object Storage</a:t>
                      </a:r>
                    </a:p>
                  </a:txBody>
                  <a:tcPr marL="61024" marR="61024" marT="40683" marB="40683" anchor="ctr">
                    <a:lnL>
                      <a:noFill/>
                    </a:lnL>
                    <a:lnR w="7620" cap="flat" cmpd="sng" algn="ctr">
                      <a:solidFill>
                        <a:srgbClr val="C0D47C"/>
                      </a:solidFill>
                      <a:prstDash val="solid"/>
                      <a:round/>
                      <a:headEnd type="none" w="med" len="med"/>
                      <a:tailEnd type="none" w="med" len="med"/>
                    </a:lnR>
                    <a:lnT w="7620" cap="flat" cmpd="sng" algn="ctr">
                      <a:solidFill>
                        <a:srgbClr val="90D77C"/>
                      </a:solidFill>
                      <a:prstDash val="solid"/>
                      <a:round/>
                      <a:headEnd type="none" w="med" len="med"/>
                      <a:tailEnd type="none" w="med" len="med"/>
                    </a:lnT>
                    <a:lnB w="7620" cap="flat" cmpd="sng" algn="ctr">
                      <a:solidFill>
                        <a:srgbClr val="80DB7C"/>
                      </a:solidFill>
                      <a:prstDash val="solid"/>
                      <a:round/>
                      <a:headEnd type="none" w="med" len="med"/>
                      <a:tailEnd type="none" w="med" len="med"/>
                    </a:lnB>
                    <a:solidFill>
                      <a:srgbClr val="FFFFFF"/>
                    </a:solidFill>
                  </a:tcPr>
                </a:tc>
                <a:tc>
                  <a:txBody>
                    <a:bodyPr/>
                    <a:lstStyle/>
                    <a:p>
                      <a:pPr algn="l" fontAlgn="base"/>
                      <a:r>
                        <a:rPr lang="en-IN" sz="1400" b="0">
                          <a:effectLst/>
                          <a:latin typeface="Product Sans" panose="020B0403030502040203" pitchFamily="34" charset="0"/>
                        </a:rPr>
                        <a:t>S3 (Simple Storage Service)</a:t>
                      </a:r>
                    </a:p>
                  </a:txBody>
                  <a:tcPr marL="61024" marR="61024" marT="40683" marB="40683" anchor="ctr">
                    <a:lnL w="7620" cap="flat" cmpd="sng" algn="ctr">
                      <a:solidFill>
                        <a:srgbClr val="C0D47C"/>
                      </a:solidFill>
                      <a:prstDash val="solid"/>
                      <a:round/>
                      <a:headEnd type="none" w="med" len="med"/>
                      <a:tailEnd type="none" w="med" len="med"/>
                    </a:lnL>
                    <a:lnR w="7620" cap="flat" cmpd="sng" algn="ctr">
                      <a:solidFill>
                        <a:srgbClr val="50DB7C"/>
                      </a:solidFill>
                      <a:prstDash val="solid"/>
                      <a:round/>
                      <a:headEnd type="none" w="med" len="med"/>
                      <a:tailEnd type="none" w="med" len="med"/>
                    </a:lnR>
                    <a:lnT w="7620" cap="flat" cmpd="sng" algn="ctr">
                      <a:solidFill>
                        <a:srgbClr val="30D47C"/>
                      </a:solidFill>
                      <a:prstDash val="solid"/>
                      <a:round/>
                      <a:headEnd type="none" w="med" len="med"/>
                      <a:tailEnd type="none" w="med" len="med"/>
                    </a:lnT>
                    <a:lnB w="7620" cap="flat" cmpd="sng" algn="ctr">
                      <a:solidFill>
                        <a:srgbClr val="80DB7C"/>
                      </a:solidFill>
                      <a:prstDash val="solid"/>
                      <a:round/>
                      <a:headEnd type="none" w="med" len="med"/>
                      <a:tailEnd type="none" w="med" len="med"/>
                    </a:lnB>
                    <a:solidFill>
                      <a:srgbClr val="FFFFFF"/>
                    </a:solidFill>
                  </a:tcPr>
                </a:tc>
                <a:tc>
                  <a:txBody>
                    <a:bodyPr/>
                    <a:lstStyle/>
                    <a:p>
                      <a:pPr algn="l" fontAlgn="base"/>
                      <a:r>
                        <a:rPr lang="en-IN" sz="1400" b="0" dirty="0">
                          <a:effectLst/>
                          <a:latin typeface="Product Sans" panose="020B0403030502040203" pitchFamily="34" charset="0"/>
                        </a:rPr>
                        <a:t>Blob Storage</a:t>
                      </a:r>
                    </a:p>
                  </a:txBody>
                  <a:tcPr marL="61024" marR="61024" marT="40683" marB="40683" anchor="ctr">
                    <a:lnL w="7620" cap="flat" cmpd="sng" algn="ctr">
                      <a:solidFill>
                        <a:srgbClr val="50DB7C"/>
                      </a:solidFill>
                      <a:prstDash val="solid"/>
                      <a:round/>
                      <a:headEnd type="none" w="med" len="med"/>
                      <a:tailEnd type="none" w="med" len="med"/>
                    </a:lnL>
                    <a:lnR w="7620" cap="flat" cmpd="sng" algn="ctr">
                      <a:solidFill>
                        <a:srgbClr val="E0DB7C"/>
                      </a:solidFill>
                      <a:prstDash val="solid"/>
                      <a:round/>
                      <a:headEnd type="none" w="med" len="med"/>
                      <a:tailEnd type="none" w="med" len="med"/>
                    </a:lnR>
                    <a:lnT w="7620" cap="flat" cmpd="sng" algn="ctr">
                      <a:solidFill>
                        <a:srgbClr val="90D47C"/>
                      </a:solidFill>
                      <a:prstDash val="solid"/>
                      <a:round/>
                      <a:headEnd type="none" w="med" len="med"/>
                      <a:tailEnd type="none" w="med" len="med"/>
                    </a:lnT>
                    <a:lnB w="7620" cap="flat" cmpd="sng" algn="ctr">
                      <a:solidFill>
                        <a:srgbClr val="D0D97C"/>
                      </a:solidFill>
                      <a:prstDash val="solid"/>
                      <a:round/>
                      <a:headEnd type="none" w="med" len="med"/>
                      <a:tailEnd type="none" w="med" len="med"/>
                    </a:lnB>
                    <a:solidFill>
                      <a:srgbClr val="FFFFFF"/>
                    </a:solidFill>
                  </a:tcPr>
                </a:tc>
                <a:tc>
                  <a:txBody>
                    <a:bodyPr/>
                    <a:lstStyle/>
                    <a:p>
                      <a:pPr algn="l" fontAlgn="base"/>
                      <a:r>
                        <a:rPr lang="en-IN" sz="1400" b="0" dirty="0">
                          <a:effectLst/>
                          <a:latin typeface="Product Sans" panose="020B0403030502040203" pitchFamily="34" charset="0"/>
                        </a:rPr>
                        <a:t>Google Cloud Storage</a:t>
                      </a:r>
                    </a:p>
                  </a:txBody>
                  <a:tcPr marL="61024" marR="61024" marT="40683" marB="40683" anchor="ctr">
                    <a:lnL w="7620" cap="flat" cmpd="sng" algn="ctr">
                      <a:solidFill>
                        <a:srgbClr val="E0DB7C"/>
                      </a:solidFill>
                      <a:prstDash val="solid"/>
                      <a:round/>
                      <a:headEnd type="none" w="med" len="med"/>
                      <a:tailEnd type="none" w="med" len="med"/>
                    </a:lnL>
                    <a:lnR w="7620" cap="flat" cmpd="sng" algn="ctr">
                      <a:solidFill>
                        <a:srgbClr val="70D97C"/>
                      </a:solidFill>
                      <a:prstDash val="solid"/>
                      <a:round/>
                      <a:headEnd type="none" w="med" len="med"/>
                      <a:tailEnd type="none" w="med" len="med"/>
                    </a:lnR>
                    <a:lnT w="7620" cap="flat" cmpd="sng" algn="ctr">
                      <a:solidFill>
                        <a:srgbClr val="90D47C"/>
                      </a:solidFill>
                      <a:prstDash val="solid"/>
                      <a:round/>
                      <a:headEnd type="none" w="med" len="med"/>
                      <a:tailEnd type="none" w="med" len="med"/>
                    </a:lnT>
                    <a:lnB w="7620" cap="flat" cmpd="sng" algn="ctr">
                      <a:solidFill>
                        <a:srgbClr val="B0DB7C"/>
                      </a:solidFill>
                      <a:prstDash val="solid"/>
                      <a:round/>
                      <a:headEnd type="none" w="med" len="med"/>
                      <a:tailEnd type="none" w="med" len="med"/>
                    </a:lnB>
                    <a:solidFill>
                      <a:srgbClr val="FFFFFF"/>
                    </a:solidFill>
                  </a:tcPr>
                </a:tc>
                <a:extLst>
                  <a:ext uri="{0D108BD9-81ED-4DB2-BD59-A6C34878D82A}">
                    <a16:rowId xmlns:a16="http://schemas.microsoft.com/office/drawing/2014/main" xmlns="" val="3818600416"/>
                  </a:ext>
                </a:extLst>
              </a:tr>
              <a:tr h="392245">
                <a:tc>
                  <a:txBody>
                    <a:bodyPr/>
                    <a:lstStyle/>
                    <a:p>
                      <a:pPr algn="l" fontAlgn="base"/>
                      <a:r>
                        <a:rPr lang="en-IN" sz="1400" b="0">
                          <a:solidFill>
                            <a:schemeClr val="accent3">
                              <a:lumMod val="75000"/>
                            </a:schemeClr>
                          </a:solidFill>
                          <a:effectLst/>
                          <a:latin typeface="Product Sans" panose="020B0403030502040203" pitchFamily="34" charset="0"/>
                        </a:rPr>
                        <a:t>File Storage</a:t>
                      </a:r>
                    </a:p>
                  </a:txBody>
                  <a:tcPr marL="61024" marR="61024" marT="40683" marB="40683" anchor="ctr">
                    <a:lnL>
                      <a:noFill/>
                    </a:lnL>
                    <a:lnR w="7620" cap="flat" cmpd="sng" algn="ctr">
                      <a:solidFill>
                        <a:srgbClr val="70D97C"/>
                      </a:solidFill>
                      <a:prstDash val="solid"/>
                      <a:round/>
                      <a:headEnd type="none" w="med" len="med"/>
                      <a:tailEnd type="none" w="med" len="med"/>
                    </a:lnR>
                    <a:lnT w="7620" cap="flat" cmpd="sng" algn="ctr">
                      <a:solidFill>
                        <a:srgbClr val="80DB7C"/>
                      </a:solidFill>
                      <a:prstDash val="solid"/>
                      <a:round/>
                      <a:headEnd type="none" w="med" len="med"/>
                      <a:tailEnd type="none" w="med" len="med"/>
                    </a:lnT>
                    <a:lnB w="7620" cap="flat" cmpd="sng" algn="ctr">
                      <a:solidFill>
                        <a:srgbClr val="E0D87C"/>
                      </a:solidFill>
                      <a:prstDash val="solid"/>
                      <a:round/>
                      <a:headEnd type="none" w="med" len="med"/>
                      <a:tailEnd type="none" w="med" len="med"/>
                    </a:lnB>
                    <a:solidFill>
                      <a:srgbClr val="FFFFFF"/>
                    </a:solidFill>
                  </a:tcPr>
                </a:tc>
                <a:tc>
                  <a:txBody>
                    <a:bodyPr/>
                    <a:lstStyle/>
                    <a:p>
                      <a:pPr algn="l" fontAlgn="base"/>
                      <a:r>
                        <a:rPr lang="en-IN" sz="1400" b="0">
                          <a:effectLst/>
                          <a:latin typeface="Product Sans" panose="020B0403030502040203" pitchFamily="34" charset="0"/>
                        </a:rPr>
                        <a:t>Elastic File System</a:t>
                      </a:r>
                    </a:p>
                  </a:txBody>
                  <a:tcPr marL="61024" marR="61024" marT="40683" marB="40683" anchor="ctr">
                    <a:lnL w="7620" cap="flat" cmpd="sng" algn="ctr">
                      <a:solidFill>
                        <a:srgbClr val="70D97C"/>
                      </a:solidFill>
                      <a:prstDash val="solid"/>
                      <a:round/>
                      <a:headEnd type="none" w="med" len="med"/>
                      <a:tailEnd type="none" w="med" len="med"/>
                    </a:lnL>
                    <a:lnR w="7620" cap="flat" cmpd="sng" algn="ctr">
                      <a:solidFill>
                        <a:srgbClr val="B0D87C"/>
                      </a:solidFill>
                      <a:prstDash val="solid"/>
                      <a:round/>
                      <a:headEnd type="none" w="med" len="med"/>
                      <a:tailEnd type="none" w="med" len="med"/>
                    </a:lnR>
                    <a:lnT w="7620" cap="flat" cmpd="sng" algn="ctr">
                      <a:solidFill>
                        <a:srgbClr val="80DB7C"/>
                      </a:solidFill>
                      <a:prstDash val="solid"/>
                      <a:round/>
                      <a:headEnd type="none" w="med" len="med"/>
                      <a:tailEnd type="none" w="med" len="med"/>
                    </a:lnT>
                    <a:lnB w="7620" cap="flat" cmpd="sng" algn="ctr">
                      <a:solidFill>
                        <a:srgbClr val="70D97C"/>
                      </a:solidFill>
                      <a:prstDash val="solid"/>
                      <a:round/>
                      <a:headEnd type="none" w="med" len="med"/>
                      <a:tailEnd type="none" w="med" len="med"/>
                    </a:lnB>
                    <a:solidFill>
                      <a:srgbClr val="FFFFFF"/>
                    </a:solidFill>
                  </a:tcPr>
                </a:tc>
                <a:tc>
                  <a:txBody>
                    <a:bodyPr/>
                    <a:lstStyle/>
                    <a:p>
                      <a:pPr algn="l" fontAlgn="base"/>
                      <a:r>
                        <a:rPr lang="en-IN" sz="1400" b="0" dirty="0">
                          <a:effectLst/>
                          <a:latin typeface="Product Sans" panose="020B0403030502040203" pitchFamily="34" charset="0"/>
                        </a:rPr>
                        <a:t>Azure File Storage</a:t>
                      </a:r>
                    </a:p>
                  </a:txBody>
                  <a:tcPr marL="61024" marR="61024" marT="40683" marB="40683" anchor="ctr">
                    <a:lnL w="7620" cap="flat" cmpd="sng" algn="ctr">
                      <a:solidFill>
                        <a:srgbClr val="B0D87C"/>
                      </a:solidFill>
                      <a:prstDash val="solid"/>
                      <a:round/>
                      <a:headEnd type="none" w="med" len="med"/>
                      <a:tailEnd type="none" w="med" len="med"/>
                    </a:lnL>
                    <a:lnR w="7620" cap="flat" cmpd="sng" algn="ctr">
                      <a:solidFill>
                        <a:srgbClr val="70D97C"/>
                      </a:solidFill>
                      <a:prstDash val="solid"/>
                      <a:round/>
                      <a:headEnd type="none" w="med" len="med"/>
                      <a:tailEnd type="none" w="med" len="med"/>
                    </a:lnR>
                    <a:lnT w="7620" cap="flat" cmpd="sng" algn="ctr">
                      <a:solidFill>
                        <a:srgbClr val="D0D97C"/>
                      </a:solidFill>
                      <a:prstDash val="solid"/>
                      <a:round/>
                      <a:headEnd type="none" w="med" len="med"/>
                      <a:tailEnd type="none" w="med" len="med"/>
                    </a:lnT>
                    <a:lnB w="7620" cap="flat" cmpd="sng" algn="ctr">
                      <a:solidFill>
                        <a:srgbClr val="50DB7C"/>
                      </a:solidFill>
                      <a:prstDash val="solid"/>
                      <a:round/>
                      <a:headEnd type="none" w="med" len="med"/>
                      <a:tailEnd type="none" w="med" len="med"/>
                    </a:lnB>
                    <a:solidFill>
                      <a:srgbClr val="FFFFFF"/>
                    </a:solidFill>
                  </a:tcPr>
                </a:tc>
                <a:tc>
                  <a:txBody>
                    <a:bodyPr/>
                    <a:lstStyle/>
                    <a:p>
                      <a:pPr algn="l" fontAlgn="base"/>
                      <a:r>
                        <a:rPr lang="en-IN" sz="1400" b="0" dirty="0">
                          <a:effectLst/>
                          <a:latin typeface="Product Sans" panose="020B0403030502040203" pitchFamily="34" charset="0"/>
                        </a:rPr>
                        <a:t>Google </a:t>
                      </a:r>
                      <a:r>
                        <a:rPr lang="en-IN" sz="1400" b="0" dirty="0" err="1">
                          <a:effectLst/>
                          <a:latin typeface="Product Sans" panose="020B0403030502040203" pitchFamily="34" charset="0"/>
                        </a:rPr>
                        <a:t>Filestore</a:t>
                      </a:r>
                      <a:endParaRPr lang="en-IN" sz="1400" b="0" dirty="0">
                        <a:effectLst/>
                        <a:latin typeface="Product Sans" panose="020B0403030502040203" pitchFamily="34" charset="0"/>
                      </a:endParaRPr>
                    </a:p>
                  </a:txBody>
                  <a:tcPr marL="61024" marR="61024" marT="40683" marB="40683" anchor="ctr">
                    <a:lnL w="7620" cap="flat" cmpd="sng" algn="ctr">
                      <a:solidFill>
                        <a:srgbClr val="70D97C"/>
                      </a:solidFill>
                      <a:prstDash val="solid"/>
                      <a:round/>
                      <a:headEnd type="none" w="med" len="med"/>
                      <a:tailEnd type="none" w="med" len="med"/>
                    </a:lnL>
                    <a:lnR w="7620" cap="flat" cmpd="sng" algn="ctr">
                      <a:solidFill>
                        <a:srgbClr val="60DA7C"/>
                      </a:solidFill>
                      <a:prstDash val="solid"/>
                      <a:round/>
                      <a:headEnd type="none" w="med" len="med"/>
                      <a:tailEnd type="none" w="med" len="med"/>
                    </a:lnR>
                    <a:lnT w="7620" cap="flat" cmpd="sng" algn="ctr">
                      <a:solidFill>
                        <a:srgbClr val="B0DB7C"/>
                      </a:solidFill>
                      <a:prstDash val="solid"/>
                      <a:round/>
                      <a:headEnd type="none" w="med" len="med"/>
                      <a:tailEnd type="none" w="med" len="med"/>
                    </a:lnT>
                    <a:lnB w="7620" cap="flat" cmpd="sng" algn="ctr">
                      <a:solidFill>
                        <a:srgbClr val="70D97C"/>
                      </a:solidFill>
                      <a:prstDash val="solid"/>
                      <a:round/>
                      <a:headEnd type="none" w="med" len="med"/>
                      <a:tailEnd type="none" w="med" len="med"/>
                    </a:lnB>
                    <a:solidFill>
                      <a:srgbClr val="FFFFFF"/>
                    </a:solidFill>
                  </a:tcPr>
                </a:tc>
                <a:extLst>
                  <a:ext uri="{0D108BD9-81ED-4DB2-BD59-A6C34878D82A}">
                    <a16:rowId xmlns:a16="http://schemas.microsoft.com/office/drawing/2014/main" xmlns="" val="1120231851"/>
                  </a:ext>
                </a:extLst>
              </a:tr>
              <a:tr h="550421">
                <a:tc>
                  <a:txBody>
                    <a:bodyPr/>
                    <a:lstStyle/>
                    <a:p>
                      <a:pPr algn="l" fontAlgn="base"/>
                      <a:r>
                        <a:rPr lang="en-IN" sz="1400" b="0" dirty="0">
                          <a:solidFill>
                            <a:schemeClr val="accent3">
                              <a:lumMod val="75000"/>
                            </a:schemeClr>
                          </a:solidFill>
                          <a:effectLst/>
                          <a:latin typeface="Product Sans" panose="020B0403030502040203" pitchFamily="34" charset="0"/>
                        </a:rPr>
                        <a:t>Archive Storage</a:t>
                      </a:r>
                    </a:p>
                  </a:txBody>
                  <a:tcPr marL="61024" marR="61024" marT="40683" marB="40683" anchor="ctr">
                    <a:lnL>
                      <a:noFill/>
                    </a:lnL>
                    <a:lnR w="7620" cap="flat" cmpd="sng" algn="ctr">
                      <a:solidFill>
                        <a:srgbClr val="90DA7C"/>
                      </a:solidFill>
                      <a:prstDash val="solid"/>
                      <a:round/>
                      <a:headEnd type="none" w="med" len="med"/>
                      <a:tailEnd type="none" w="med" len="med"/>
                    </a:lnR>
                    <a:lnT w="7620" cap="flat" cmpd="sng" algn="ctr">
                      <a:solidFill>
                        <a:srgbClr val="E0D87C"/>
                      </a:solidFill>
                      <a:prstDash val="solid"/>
                      <a:round/>
                      <a:headEnd type="none" w="med" len="med"/>
                      <a:tailEnd type="none" w="med" len="med"/>
                    </a:lnT>
                    <a:lnB w="7620" cap="flat" cmpd="sng" algn="ctr">
                      <a:solidFill>
                        <a:srgbClr val="C0DA7C"/>
                      </a:solidFill>
                      <a:prstDash val="solid"/>
                      <a:round/>
                      <a:headEnd type="none" w="med" len="med"/>
                      <a:tailEnd type="none" w="med" len="med"/>
                    </a:lnB>
                    <a:solidFill>
                      <a:srgbClr val="FFFFFF"/>
                    </a:solidFill>
                  </a:tcPr>
                </a:tc>
                <a:tc>
                  <a:txBody>
                    <a:bodyPr/>
                    <a:lstStyle/>
                    <a:p>
                      <a:pPr algn="l" fontAlgn="base"/>
                      <a:r>
                        <a:rPr lang="en-IN" sz="1400" b="0">
                          <a:effectLst/>
                          <a:latin typeface="Product Sans" panose="020B0403030502040203" pitchFamily="34" charset="0"/>
                        </a:rPr>
                        <a:t>Amazon Glacier</a:t>
                      </a:r>
                    </a:p>
                  </a:txBody>
                  <a:tcPr marL="61024" marR="61024" marT="40683" marB="40683" anchor="ctr">
                    <a:lnL w="7620" cap="flat" cmpd="sng" algn="ctr">
                      <a:solidFill>
                        <a:srgbClr val="90DA7C"/>
                      </a:solidFill>
                      <a:prstDash val="solid"/>
                      <a:round/>
                      <a:headEnd type="none" w="med" len="med"/>
                      <a:tailEnd type="none" w="med" len="med"/>
                    </a:lnL>
                    <a:lnR w="7620" cap="flat" cmpd="sng" algn="ctr">
                      <a:solidFill>
                        <a:srgbClr val="E0DB7C"/>
                      </a:solidFill>
                      <a:prstDash val="solid"/>
                      <a:round/>
                      <a:headEnd type="none" w="med" len="med"/>
                      <a:tailEnd type="none" w="med" len="med"/>
                    </a:lnR>
                    <a:lnT w="7620" cap="flat" cmpd="sng" algn="ctr">
                      <a:solidFill>
                        <a:srgbClr val="70D97C"/>
                      </a:solidFill>
                      <a:prstDash val="solid"/>
                      <a:round/>
                      <a:headEnd type="none" w="med" len="med"/>
                      <a:tailEnd type="none" w="med" len="med"/>
                    </a:lnT>
                    <a:lnB w="7620" cap="flat" cmpd="sng" algn="ctr">
                      <a:solidFill>
                        <a:srgbClr val="00DA7C"/>
                      </a:solidFill>
                      <a:prstDash val="solid"/>
                      <a:round/>
                      <a:headEnd type="none" w="med" len="med"/>
                      <a:tailEnd type="none" w="med" len="med"/>
                    </a:lnB>
                    <a:solidFill>
                      <a:srgbClr val="FFFFFF"/>
                    </a:solidFill>
                  </a:tcPr>
                </a:tc>
                <a:tc>
                  <a:txBody>
                    <a:bodyPr/>
                    <a:lstStyle/>
                    <a:p>
                      <a:pPr algn="l" fontAlgn="base"/>
                      <a:r>
                        <a:rPr lang="en-IN" sz="1400" b="0" dirty="0">
                          <a:effectLst/>
                          <a:latin typeface="Product Sans" panose="020B0403030502040203" pitchFamily="34" charset="0"/>
                        </a:rPr>
                        <a:t>Azure Archive Storage</a:t>
                      </a:r>
                    </a:p>
                  </a:txBody>
                  <a:tcPr marL="61024" marR="61024" marT="40683" marB="40683" anchor="ctr">
                    <a:lnL w="7620" cap="flat" cmpd="sng" algn="ctr">
                      <a:solidFill>
                        <a:srgbClr val="E0DB7C"/>
                      </a:solidFill>
                      <a:prstDash val="solid"/>
                      <a:round/>
                      <a:headEnd type="none" w="med" len="med"/>
                      <a:tailEnd type="none" w="med" len="med"/>
                    </a:lnL>
                    <a:lnR w="7620" cap="flat" cmpd="sng" algn="ctr">
                      <a:solidFill>
                        <a:srgbClr val="00DA7C"/>
                      </a:solidFill>
                      <a:prstDash val="solid"/>
                      <a:round/>
                      <a:headEnd type="none" w="med" len="med"/>
                      <a:tailEnd type="none" w="med" len="med"/>
                    </a:lnR>
                    <a:lnT w="7620" cap="flat" cmpd="sng" algn="ctr">
                      <a:solidFill>
                        <a:srgbClr val="50DB7C"/>
                      </a:solidFill>
                      <a:prstDash val="solid"/>
                      <a:round/>
                      <a:headEnd type="none" w="med" len="med"/>
                      <a:tailEnd type="none" w="med" len="med"/>
                    </a:lnT>
                    <a:lnB w="7620" cap="flat" cmpd="sng" algn="ctr">
                      <a:solidFill>
                        <a:srgbClr val="90DA7C"/>
                      </a:solidFill>
                      <a:prstDash val="solid"/>
                      <a:round/>
                      <a:headEnd type="none" w="med" len="med"/>
                      <a:tailEnd type="none" w="med" len="med"/>
                    </a:lnB>
                    <a:solidFill>
                      <a:srgbClr val="FFFFFF"/>
                    </a:solidFill>
                  </a:tcPr>
                </a:tc>
                <a:tc>
                  <a:txBody>
                    <a:bodyPr/>
                    <a:lstStyle/>
                    <a:p>
                      <a:pPr algn="l" fontAlgn="base"/>
                      <a:r>
                        <a:rPr lang="en-IN" sz="1400" b="0" dirty="0">
                          <a:effectLst/>
                          <a:latin typeface="Product Sans" panose="020B0403030502040203" pitchFamily="34" charset="0"/>
                        </a:rPr>
                        <a:t>Google Storage (Archive Storage)</a:t>
                      </a:r>
                    </a:p>
                  </a:txBody>
                  <a:tcPr marL="61024" marR="61024" marT="40683" marB="40683" anchor="ctr">
                    <a:lnL w="7620" cap="flat" cmpd="sng" algn="ctr">
                      <a:solidFill>
                        <a:srgbClr val="00DA7C"/>
                      </a:solidFill>
                      <a:prstDash val="solid"/>
                      <a:round/>
                      <a:headEnd type="none" w="med" len="med"/>
                      <a:tailEnd type="none" w="med" len="med"/>
                    </a:lnL>
                    <a:lnR w="7620" cap="flat" cmpd="sng" algn="ctr">
                      <a:solidFill>
                        <a:srgbClr val="00DA7C"/>
                      </a:solidFill>
                      <a:prstDash val="solid"/>
                      <a:round/>
                      <a:headEnd type="none" w="med" len="med"/>
                      <a:tailEnd type="none" w="med" len="med"/>
                    </a:lnR>
                    <a:lnT w="7620" cap="flat" cmpd="sng" algn="ctr">
                      <a:solidFill>
                        <a:srgbClr val="70D97C"/>
                      </a:solidFill>
                      <a:prstDash val="solid"/>
                      <a:round/>
                      <a:headEnd type="none" w="med" len="med"/>
                      <a:tailEnd type="none" w="med" len="med"/>
                    </a:lnT>
                    <a:lnB w="7620" cap="flat" cmpd="sng" algn="ctr">
                      <a:solidFill>
                        <a:srgbClr val="10DC7C"/>
                      </a:solidFill>
                      <a:prstDash val="solid"/>
                      <a:round/>
                      <a:headEnd type="none" w="med" len="med"/>
                      <a:tailEnd type="none" w="med" len="med"/>
                    </a:lnB>
                    <a:solidFill>
                      <a:srgbClr val="FFFFFF"/>
                    </a:solidFill>
                  </a:tcPr>
                </a:tc>
                <a:extLst>
                  <a:ext uri="{0D108BD9-81ED-4DB2-BD59-A6C34878D82A}">
                    <a16:rowId xmlns:a16="http://schemas.microsoft.com/office/drawing/2014/main" xmlns="" val="1725709492"/>
                  </a:ext>
                </a:extLst>
              </a:tr>
              <a:tr h="624148">
                <a:tc>
                  <a:txBody>
                    <a:bodyPr/>
                    <a:lstStyle/>
                    <a:p>
                      <a:pPr algn="l" fontAlgn="base"/>
                      <a:r>
                        <a:rPr lang="en-IN" sz="1400" b="0" dirty="0">
                          <a:solidFill>
                            <a:schemeClr val="accent3">
                              <a:lumMod val="75000"/>
                            </a:schemeClr>
                          </a:solidFill>
                          <a:effectLst/>
                          <a:latin typeface="Product Sans" panose="020B0403030502040203" pitchFamily="34" charset="0"/>
                        </a:rPr>
                        <a:t>Data Warehouse/Data Lake</a:t>
                      </a:r>
                    </a:p>
                  </a:txBody>
                  <a:tcPr marL="61024" marR="61024" marT="40683" marB="40683" anchor="ctr">
                    <a:lnL>
                      <a:noFill/>
                    </a:lnL>
                    <a:lnR w="7620" cap="flat" cmpd="sng" algn="ctr">
                      <a:solidFill>
                        <a:srgbClr val="10DC7C"/>
                      </a:solidFill>
                      <a:prstDash val="solid"/>
                      <a:round/>
                      <a:headEnd type="none" w="med" len="med"/>
                      <a:tailEnd type="none" w="med" len="med"/>
                    </a:lnR>
                    <a:lnT w="7620" cap="flat" cmpd="sng" algn="ctr">
                      <a:solidFill>
                        <a:srgbClr val="C0DA7C"/>
                      </a:solidFill>
                      <a:prstDash val="solid"/>
                      <a:round/>
                      <a:headEnd type="none" w="med" len="med"/>
                      <a:tailEnd type="none" w="med" len="med"/>
                    </a:lnT>
                    <a:lnB w="7620" cap="flat" cmpd="sng" algn="ctr">
                      <a:solidFill>
                        <a:srgbClr val="00DA7C"/>
                      </a:solidFill>
                      <a:prstDash val="solid"/>
                      <a:round/>
                      <a:headEnd type="none" w="med" len="med"/>
                      <a:tailEnd type="none" w="med" len="med"/>
                    </a:lnB>
                    <a:solidFill>
                      <a:srgbClr val="FFFFFF"/>
                    </a:solidFill>
                  </a:tcPr>
                </a:tc>
                <a:tc>
                  <a:txBody>
                    <a:bodyPr/>
                    <a:lstStyle/>
                    <a:p>
                      <a:pPr algn="l" fontAlgn="base"/>
                      <a:r>
                        <a:rPr lang="en-IN" sz="1400" b="0">
                          <a:effectLst/>
                          <a:latin typeface="Product Sans" panose="020B0403030502040203" pitchFamily="34" charset="0"/>
                        </a:rPr>
                        <a:t>Amazon Redshift</a:t>
                      </a:r>
                    </a:p>
                  </a:txBody>
                  <a:tcPr marL="61024" marR="61024" marT="40683" marB="40683" anchor="ctr">
                    <a:lnL w="7620" cap="flat" cmpd="sng" algn="ctr">
                      <a:solidFill>
                        <a:srgbClr val="10DC7C"/>
                      </a:solidFill>
                      <a:prstDash val="solid"/>
                      <a:round/>
                      <a:headEnd type="none" w="med" len="med"/>
                      <a:tailEnd type="none" w="med" len="med"/>
                    </a:lnL>
                    <a:lnR w="7620" cap="flat" cmpd="sng" algn="ctr">
                      <a:solidFill>
                        <a:srgbClr val="90DA7C"/>
                      </a:solidFill>
                      <a:prstDash val="solid"/>
                      <a:round/>
                      <a:headEnd type="none" w="med" len="med"/>
                      <a:tailEnd type="none" w="med" len="med"/>
                    </a:lnR>
                    <a:lnT w="7620" cap="flat" cmpd="sng" algn="ctr">
                      <a:solidFill>
                        <a:srgbClr val="00DA7C"/>
                      </a:solidFill>
                      <a:prstDash val="solid"/>
                      <a:round/>
                      <a:headEnd type="none" w="med" len="med"/>
                      <a:tailEnd type="none" w="med" len="med"/>
                    </a:lnT>
                    <a:lnB w="7620" cap="flat" cmpd="sng" algn="ctr">
                      <a:solidFill>
                        <a:srgbClr val="F0DA7C"/>
                      </a:solidFill>
                      <a:prstDash val="solid"/>
                      <a:round/>
                      <a:headEnd type="none" w="med" len="med"/>
                      <a:tailEnd type="none" w="med" len="med"/>
                    </a:lnB>
                    <a:solidFill>
                      <a:srgbClr val="FFFFFF"/>
                    </a:solidFill>
                  </a:tcPr>
                </a:tc>
                <a:tc>
                  <a:txBody>
                    <a:bodyPr/>
                    <a:lstStyle/>
                    <a:p>
                      <a:pPr algn="l" fontAlgn="base"/>
                      <a:r>
                        <a:rPr lang="en-IN" sz="1400" b="0" dirty="0">
                          <a:effectLst/>
                          <a:latin typeface="Product Sans" panose="020B0403030502040203" pitchFamily="34" charset="0"/>
                        </a:rPr>
                        <a:t>Azure Synapse Analytics</a:t>
                      </a:r>
                    </a:p>
                  </a:txBody>
                  <a:tcPr marL="61024" marR="61024" marT="40683" marB="40683" anchor="ctr">
                    <a:lnL w="7620" cap="flat" cmpd="sng" algn="ctr">
                      <a:solidFill>
                        <a:srgbClr val="90DA7C"/>
                      </a:solidFill>
                      <a:prstDash val="solid"/>
                      <a:round/>
                      <a:headEnd type="none" w="med" len="med"/>
                      <a:tailEnd type="none" w="med" len="med"/>
                    </a:lnL>
                    <a:lnR w="7620" cap="flat" cmpd="sng" algn="ctr">
                      <a:solidFill>
                        <a:srgbClr val="10DC7C"/>
                      </a:solidFill>
                      <a:prstDash val="solid"/>
                      <a:round/>
                      <a:headEnd type="none" w="med" len="med"/>
                      <a:tailEnd type="none" w="med" len="med"/>
                    </a:lnR>
                    <a:lnT w="7620" cap="flat" cmpd="sng" algn="ctr">
                      <a:solidFill>
                        <a:srgbClr val="90DA7C"/>
                      </a:solidFill>
                      <a:prstDash val="solid"/>
                      <a:round/>
                      <a:headEnd type="none" w="med" len="med"/>
                      <a:tailEnd type="none" w="med" len="med"/>
                    </a:lnT>
                    <a:lnB w="7620" cap="flat" cmpd="sng" algn="ctr">
                      <a:solidFill>
                        <a:srgbClr val="B0D87C"/>
                      </a:solidFill>
                      <a:prstDash val="solid"/>
                      <a:round/>
                      <a:headEnd type="none" w="med" len="med"/>
                      <a:tailEnd type="none" w="med" len="med"/>
                    </a:lnB>
                    <a:solidFill>
                      <a:srgbClr val="FFFFFF"/>
                    </a:solidFill>
                  </a:tcPr>
                </a:tc>
                <a:tc>
                  <a:txBody>
                    <a:bodyPr/>
                    <a:lstStyle/>
                    <a:p>
                      <a:pPr algn="l" fontAlgn="base"/>
                      <a:r>
                        <a:rPr lang="en-IN" sz="1400" b="0" dirty="0">
                          <a:effectLst/>
                          <a:latin typeface="Product Sans" panose="020B0403030502040203" pitchFamily="34" charset="0"/>
                        </a:rPr>
                        <a:t>Google </a:t>
                      </a:r>
                      <a:r>
                        <a:rPr lang="en-IN" sz="1400" b="0" dirty="0" err="1">
                          <a:effectLst/>
                          <a:latin typeface="Product Sans" panose="020B0403030502040203" pitchFamily="34" charset="0"/>
                        </a:rPr>
                        <a:t>BigQuery</a:t>
                      </a:r>
                      <a:endParaRPr lang="en-IN" sz="1400" b="0" dirty="0">
                        <a:effectLst/>
                        <a:latin typeface="Product Sans" panose="020B0403030502040203" pitchFamily="34" charset="0"/>
                      </a:endParaRPr>
                    </a:p>
                  </a:txBody>
                  <a:tcPr marL="61024" marR="61024" marT="40683" marB="40683" anchor="ctr">
                    <a:lnL w="7620" cap="flat" cmpd="sng" algn="ctr">
                      <a:solidFill>
                        <a:srgbClr val="10DC7C"/>
                      </a:solidFill>
                      <a:prstDash val="solid"/>
                      <a:round/>
                      <a:headEnd type="none" w="med" len="med"/>
                      <a:tailEnd type="none" w="med" len="med"/>
                    </a:lnL>
                    <a:lnR w="7620" cap="flat" cmpd="sng" algn="ctr">
                      <a:solidFill>
                        <a:srgbClr val="B0D87C"/>
                      </a:solidFill>
                      <a:prstDash val="solid"/>
                      <a:round/>
                      <a:headEnd type="none" w="med" len="med"/>
                      <a:tailEnd type="none" w="med" len="med"/>
                    </a:lnR>
                    <a:lnT w="7620" cap="flat" cmpd="sng" algn="ctr">
                      <a:solidFill>
                        <a:srgbClr val="10DC7C"/>
                      </a:solidFill>
                      <a:prstDash val="solid"/>
                      <a:round/>
                      <a:headEnd type="none" w="med" len="med"/>
                      <a:tailEnd type="none" w="med" len="med"/>
                    </a:lnT>
                    <a:lnB w="7620" cap="flat" cmpd="sng" algn="ctr">
                      <a:solidFill>
                        <a:srgbClr val="C09E7C"/>
                      </a:solidFill>
                      <a:prstDash val="solid"/>
                      <a:round/>
                      <a:headEnd type="none" w="med" len="med"/>
                      <a:tailEnd type="none" w="med" len="med"/>
                    </a:lnB>
                    <a:solidFill>
                      <a:srgbClr val="FFFFFF"/>
                    </a:solidFill>
                  </a:tcPr>
                </a:tc>
                <a:extLst>
                  <a:ext uri="{0D108BD9-81ED-4DB2-BD59-A6C34878D82A}">
                    <a16:rowId xmlns:a16="http://schemas.microsoft.com/office/drawing/2014/main" xmlns="" val="1961734164"/>
                  </a:ext>
                </a:extLst>
              </a:tr>
            </a:tbl>
          </a:graphicData>
        </a:graphic>
      </p:graphicFrame>
      <p:sp>
        <p:nvSpPr>
          <p:cNvPr id="11" name="Content Placeholder 4">
            <a:extLst>
              <a:ext uri="{FF2B5EF4-FFF2-40B4-BE49-F238E27FC236}">
                <a16:creationId xmlns:a16="http://schemas.microsoft.com/office/drawing/2014/main" xmlns="" id="{AE7F9C0D-9F0C-3EB3-1518-18B5AB337C4E}"/>
              </a:ext>
            </a:extLst>
          </p:cNvPr>
          <p:cNvSpPr txBox="1">
            <a:spLocks/>
          </p:cNvSpPr>
          <p:nvPr/>
        </p:nvSpPr>
        <p:spPr>
          <a:xfrm>
            <a:off x="1097280" y="1142061"/>
            <a:ext cx="8348870" cy="493026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1800" kern="1200">
                <a:solidFill>
                  <a:schemeClr val="tx2">
                    <a:lumMod val="75000"/>
                  </a:schemeClr>
                </a:solidFill>
                <a:latin typeface="Calibri" panose="020F0502020204030204" pitchFamily="34" charset="0"/>
                <a:ea typeface="+mn-ea"/>
                <a:cs typeface="Calibri" panose="020F050202020403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accent2">
                    <a:lumMod val="75000"/>
                  </a:schemeClr>
                </a:solidFill>
                <a:latin typeface="Calibri" panose="020F0502020204030204" pitchFamily="34" charset="0"/>
                <a:ea typeface="+mn-ea"/>
                <a:cs typeface="Calibri" panose="020F050202020403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accent3">
                    <a:lumMod val="50000"/>
                  </a:schemeClr>
                </a:solidFill>
                <a:latin typeface="Calibri" panose="020F0502020204030204" pitchFamily="34" charset="0"/>
                <a:ea typeface="+mn-ea"/>
                <a:cs typeface="Calibri" panose="020F050202020403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accent2">
                    <a:lumMod val="75000"/>
                  </a:schemeClr>
                </a:solidFill>
                <a:latin typeface="Calibri" panose="020F0502020204030204" pitchFamily="34" charset="0"/>
                <a:ea typeface="+mn-ea"/>
                <a:cs typeface="Calibri" panose="020F050202020403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accent2">
                    <a:lumMod val="75000"/>
                  </a:schemeClr>
                </a:solidFill>
                <a:latin typeface="Calibri" panose="020F0502020204030204" pitchFamily="34" charset="0"/>
                <a:ea typeface="+mn-ea"/>
                <a:cs typeface="Calibri" panose="020F0502020204030204" pitchFamily="34"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IN" sz="2400" dirty="0"/>
              <a:t>2. Database &amp; Storage Services</a:t>
            </a:r>
          </a:p>
        </p:txBody>
      </p:sp>
    </p:spTree>
    <p:extLst>
      <p:ext uri="{BB962C8B-B14F-4D97-AF65-F5344CB8AC3E}">
        <p14:creationId xmlns:p14="http://schemas.microsoft.com/office/powerpoint/2010/main" xmlns="" val="40581514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A49E6261-9144-FC05-F63A-3F8FBEAEB884}"/>
              </a:ext>
            </a:extLst>
          </p:cNvPr>
          <p:cNvSpPr>
            <a:spLocks noGrp="1"/>
          </p:cNvSpPr>
          <p:nvPr>
            <p:ph type="dt" sz="half" idx="10"/>
          </p:nvPr>
        </p:nvSpPr>
        <p:spPr/>
        <p:txBody>
          <a:bodyPr/>
          <a:lstStyle/>
          <a:p>
            <a:r>
              <a:rPr lang="en-IN"/>
              <a:t>Day 1</a:t>
            </a:r>
            <a:endParaRPr lang="en-IN" dirty="0"/>
          </a:p>
        </p:txBody>
      </p:sp>
      <p:sp>
        <p:nvSpPr>
          <p:cNvPr id="3" name="Footer Placeholder 2">
            <a:extLst>
              <a:ext uri="{FF2B5EF4-FFF2-40B4-BE49-F238E27FC236}">
                <a16:creationId xmlns:a16="http://schemas.microsoft.com/office/drawing/2014/main" xmlns="" id="{A33B5995-68D8-9DD4-EAA4-000E7C8EC2B4}"/>
              </a:ext>
            </a:extLst>
          </p:cNvPr>
          <p:cNvSpPr>
            <a:spLocks noGrp="1"/>
          </p:cNvSpPr>
          <p:nvPr>
            <p:ph type="ftr" sz="quarter" idx="11"/>
          </p:nvPr>
        </p:nvSpPr>
        <p:spPr/>
        <p:txBody>
          <a:bodyPr/>
          <a:lstStyle/>
          <a:p>
            <a:r>
              <a:rPr lang="en-IN"/>
              <a:t>Introduction to Cloud</a:t>
            </a:r>
            <a:endParaRPr lang="en-IN" dirty="0"/>
          </a:p>
        </p:txBody>
      </p:sp>
      <p:sp>
        <p:nvSpPr>
          <p:cNvPr id="4" name="Slide Number Placeholder 3">
            <a:extLst>
              <a:ext uri="{FF2B5EF4-FFF2-40B4-BE49-F238E27FC236}">
                <a16:creationId xmlns:a16="http://schemas.microsoft.com/office/drawing/2014/main" xmlns="" id="{0FE53C08-C507-F788-0C1F-CBBBC94D0EFB}"/>
              </a:ext>
            </a:extLst>
          </p:cNvPr>
          <p:cNvSpPr>
            <a:spLocks noGrp="1"/>
          </p:cNvSpPr>
          <p:nvPr>
            <p:ph type="sldNum" sz="quarter" idx="12"/>
          </p:nvPr>
        </p:nvSpPr>
        <p:spPr/>
        <p:txBody>
          <a:bodyPr/>
          <a:lstStyle/>
          <a:p>
            <a:fld id="{AF5A65D5-10C0-4B1A-9C99-2CF1681379E4}" type="slidenum">
              <a:rPr lang="en-IN" smtClean="0"/>
              <a:pPr/>
              <a:t>29</a:t>
            </a:fld>
            <a:endParaRPr lang="en-IN" dirty="0"/>
          </a:p>
        </p:txBody>
      </p:sp>
      <p:graphicFrame>
        <p:nvGraphicFramePr>
          <p:cNvPr id="7" name="Content Placeholder 6">
            <a:extLst>
              <a:ext uri="{FF2B5EF4-FFF2-40B4-BE49-F238E27FC236}">
                <a16:creationId xmlns:a16="http://schemas.microsoft.com/office/drawing/2014/main" xmlns="" id="{81B74EA1-A0E8-E2AD-55AF-A76F1F868C36}"/>
              </a:ext>
            </a:extLst>
          </p:cNvPr>
          <p:cNvGraphicFramePr>
            <a:graphicFrameLocks noGrp="1"/>
          </p:cNvGraphicFramePr>
          <p:nvPr>
            <p:ph idx="1"/>
            <p:extLst>
              <p:ext uri="{D42A27DB-BD31-4B8C-83A1-F6EECF244321}">
                <p14:modId xmlns:p14="http://schemas.microsoft.com/office/powerpoint/2010/main" xmlns="" val="1596458991"/>
              </p:ext>
            </p:extLst>
          </p:nvPr>
        </p:nvGraphicFramePr>
        <p:xfrm>
          <a:off x="1097279" y="1736468"/>
          <a:ext cx="10115204" cy="3227091"/>
        </p:xfrm>
        <a:graphic>
          <a:graphicData uri="http://schemas.openxmlformats.org/drawingml/2006/table">
            <a:tbl>
              <a:tblPr/>
              <a:tblGrid>
                <a:gridCol w="2528801">
                  <a:extLst>
                    <a:ext uri="{9D8B030D-6E8A-4147-A177-3AD203B41FA5}">
                      <a16:colId xmlns:a16="http://schemas.microsoft.com/office/drawing/2014/main" xmlns="" val="4070332744"/>
                    </a:ext>
                  </a:extLst>
                </a:gridCol>
                <a:gridCol w="2528801">
                  <a:extLst>
                    <a:ext uri="{9D8B030D-6E8A-4147-A177-3AD203B41FA5}">
                      <a16:colId xmlns:a16="http://schemas.microsoft.com/office/drawing/2014/main" xmlns="" val="814457345"/>
                    </a:ext>
                  </a:extLst>
                </a:gridCol>
                <a:gridCol w="2528801">
                  <a:extLst>
                    <a:ext uri="{9D8B030D-6E8A-4147-A177-3AD203B41FA5}">
                      <a16:colId xmlns:a16="http://schemas.microsoft.com/office/drawing/2014/main" xmlns="" val="3599634852"/>
                    </a:ext>
                  </a:extLst>
                </a:gridCol>
                <a:gridCol w="2528801">
                  <a:extLst>
                    <a:ext uri="{9D8B030D-6E8A-4147-A177-3AD203B41FA5}">
                      <a16:colId xmlns:a16="http://schemas.microsoft.com/office/drawing/2014/main" xmlns="" val="4125495521"/>
                    </a:ext>
                  </a:extLst>
                </a:gridCol>
              </a:tblGrid>
              <a:tr h="227735">
                <a:tc>
                  <a:txBody>
                    <a:bodyPr/>
                    <a:lstStyle/>
                    <a:p>
                      <a:pPr algn="ctr" fontAlgn="ctr"/>
                      <a:r>
                        <a:rPr lang="en-IN" sz="1800" b="1" cap="all" dirty="0">
                          <a:solidFill>
                            <a:srgbClr val="FFFFFF"/>
                          </a:solidFill>
                          <a:effectLst/>
                          <a:latin typeface="Product Sans" panose="020B0403030502040203" pitchFamily="34" charset="0"/>
                        </a:rPr>
                        <a:t>SERVICE</a:t>
                      </a:r>
                    </a:p>
                  </a:txBody>
                  <a:tcPr marL="58468" marR="58468" marT="29234" marB="29234" anchor="ctr">
                    <a:lnL>
                      <a:noFill/>
                    </a:lnL>
                    <a:lnR>
                      <a:noFill/>
                    </a:lnR>
                    <a:lnT>
                      <a:noFill/>
                    </a:lnT>
                    <a:lnB>
                      <a:noFill/>
                    </a:lnB>
                    <a:solidFill>
                      <a:schemeClr val="bg2">
                        <a:lumMod val="75000"/>
                      </a:schemeClr>
                    </a:solidFill>
                  </a:tcPr>
                </a:tc>
                <a:tc>
                  <a:txBody>
                    <a:bodyPr/>
                    <a:lstStyle/>
                    <a:p>
                      <a:pPr algn="ctr" fontAlgn="ctr"/>
                      <a:r>
                        <a:rPr lang="en-IN" sz="1800" b="1" cap="all" dirty="0">
                          <a:solidFill>
                            <a:srgbClr val="FFFFFF"/>
                          </a:solidFill>
                          <a:effectLst/>
                          <a:latin typeface="Product Sans" panose="020B0403030502040203" pitchFamily="34" charset="0"/>
                        </a:rPr>
                        <a:t>AWS</a:t>
                      </a:r>
                    </a:p>
                  </a:txBody>
                  <a:tcPr marL="58468" marR="58468" marT="29234" marB="29234" anchor="ctr">
                    <a:lnL>
                      <a:noFill/>
                    </a:lnL>
                    <a:lnR>
                      <a:noFill/>
                    </a:lnR>
                    <a:lnT>
                      <a:noFill/>
                    </a:lnT>
                    <a:lnB>
                      <a:noFill/>
                    </a:lnB>
                    <a:solidFill>
                      <a:schemeClr val="bg2">
                        <a:lumMod val="75000"/>
                      </a:schemeClr>
                    </a:solidFill>
                  </a:tcPr>
                </a:tc>
                <a:tc>
                  <a:txBody>
                    <a:bodyPr/>
                    <a:lstStyle/>
                    <a:p>
                      <a:pPr algn="ctr" fontAlgn="ctr"/>
                      <a:r>
                        <a:rPr lang="en-IN" sz="1800" b="1" cap="all" dirty="0">
                          <a:solidFill>
                            <a:srgbClr val="FFFFFF"/>
                          </a:solidFill>
                          <a:effectLst/>
                          <a:latin typeface="Product Sans" panose="020B0403030502040203" pitchFamily="34" charset="0"/>
                        </a:rPr>
                        <a:t>AZURE</a:t>
                      </a:r>
                    </a:p>
                  </a:txBody>
                  <a:tcPr marL="58468" marR="58468" marT="29234" marB="29234" anchor="ctr">
                    <a:lnL>
                      <a:noFill/>
                    </a:lnL>
                    <a:lnR>
                      <a:noFill/>
                    </a:lnR>
                    <a:lnT>
                      <a:noFill/>
                    </a:lnT>
                    <a:lnB>
                      <a:noFill/>
                    </a:lnB>
                    <a:solidFill>
                      <a:schemeClr val="bg2">
                        <a:lumMod val="75000"/>
                      </a:schemeClr>
                    </a:solidFill>
                  </a:tcPr>
                </a:tc>
                <a:tc>
                  <a:txBody>
                    <a:bodyPr/>
                    <a:lstStyle/>
                    <a:p>
                      <a:pPr algn="ctr" fontAlgn="ctr"/>
                      <a:r>
                        <a:rPr lang="en-IN" sz="1800" b="1" cap="all" dirty="0">
                          <a:solidFill>
                            <a:srgbClr val="FFFFFF"/>
                          </a:solidFill>
                          <a:effectLst/>
                          <a:latin typeface="Product Sans" panose="020B0403030502040203" pitchFamily="34" charset="0"/>
                        </a:rPr>
                        <a:t>GCP</a:t>
                      </a:r>
                    </a:p>
                  </a:txBody>
                  <a:tcPr marL="58468" marR="58468" marT="29234" marB="29234" anchor="ctr">
                    <a:lnL>
                      <a:noFill/>
                    </a:lnL>
                    <a:lnR>
                      <a:noFill/>
                    </a:lnR>
                    <a:lnT>
                      <a:noFill/>
                    </a:lnT>
                    <a:lnB>
                      <a:noFill/>
                    </a:lnB>
                    <a:solidFill>
                      <a:schemeClr val="bg2">
                        <a:lumMod val="75000"/>
                      </a:schemeClr>
                    </a:solidFill>
                  </a:tcPr>
                </a:tc>
                <a:extLst>
                  <a:ext uri="{0D108BD9-81ED-4DB2-BD59-A6C34878D82A}">
                    <a16:rowId xmlns:a16="http://schemas.microsoft.com/office/drawing/2014/main" xmlns="" val="2240286399"/>
                  </a:ext>
                </a:extLst>
              </a:tr>
              <a:tr h="497691">
                <a:tc>
                  <a:txBody>
                    <a:bodyPr/>
                    <a:lstStyle/>
                    <a:p>
                      <a:pPr algn="l" fontAlgn="base"/>
                      <a:r>
                        <a:rPr lang="en-IN" sz="1400" b="0" dirty="0">
                          <a:solidFill>
                            <a:schemeClr val="accent3">
                              <a:lumMod val="75000"/>
                            </a:schemeClr>
                          </a:solidFill>
                          <a:effectLst/>
                          <a:latin typeface="Product Sans" panose="020B0403030502040203" pitchFamily="34" charset="0"/>
                        </a:rPr>
                        <a:t>Virtual Network</a:t>
                      </a:r>
                    </a:p>
                  </a:txBody>
                  <a:tcPr marL="73085" marR="73085" marT="48723" marB="48723" anchor="ctr">
                    <a:lnL>
                      <a:noFill/>
                    </a:lnL>
                    <a:lnR w="7620" cap="flat" cmpd="sng" algn="ctr">
                      <a:solidFill>
                        <a:srgbClr val="58CC94"/>
                      </a:solidFill>
                      <a:prstDash val="solid"/>
                      <a:round/>
                      <a:headEnd type="none" w="med" len="med"/>
                      <a:tailEnd type="none" w="med" len="med"/>
                    </a:lnR>
                    <a:lnT>
                      <a:noFill/>
                    </a:lnT>
                    <a:lnB w="7620" cap="flat" cmpd="sng" algn="ctr">
                      <a:solidFill>
                        <a:srgbClr val="D8CD94"/>
                      </a:solidFill>
                      <a:prstDash val="solid"/>
                      <a:round/>
                      <a:headEnd type="none" w="med" len="med"/>
                      <a:tailEnd type="none" w="med" len="med"/>
                    </a:lnB>
                    <a:solidFill>
                      <a:schemeClr val="bg1"/>
                    </a:solidFill>
                  </a:tcPr>
                </a:tc>
                <a:tc>
                  <a:txBody>
                    <a:bodyPr/>
                    <a:lstStyle/>
                    <a:p>
                      <a:pPr algn="l" fontAlgn="base"/>
                      <a:r>
                        <a:rPr lang="en-IN" sz="1400" b="0" dirty="0">
                          <a:effectLst/>
                          <a:latin typeface="Product Sans" panose="020B0403030502040203" pitchFamily="34" charset="0"/>
                        </a:rPr>
                        <a:t>Virtual Private Cloud (VPC)</a:t>
                      </a:r>
                    </a:p>
                  </a:txBody>
                  <a:tcPr marL="73085" marR="73085" marT="48723" marB="48723" anchor="ctr">
                    <a:lnL w="7620" cap="flat" cmpd="sng" algn="ctr">
                      <a:solidFill>
                        <a:srgbClr val="58CC94"/>
                      </a:solidFill>
                      <a:prstDash val="solid"/>
                      <a:round/>
                      <a:headEnd type="none" w="med" len="med"/>
                      <a:tailEnd type="none" w="med" len="med"/>
                    </a:lnL>
                    <a:lnR w="7620" cap="flat" cmpd="sng" algn="ctr">
                      <a:solidFill>
                        <a:srgbClr val="28C994"/>
                      </a:solidFill>
                      <a:prstDash val="solid"/>
                      <a:round/>
                      <a:headEnd type="none" w="med" len="med"/>
                      <a:tailEnd type="none" w="med" len="med"/>
                    </a:lnR>
                    <a:lnT>
                      <a:noFill/>
                    </a:lnT>
                    <a:lnB w="7620" cap="flat" cmpd="sng" algn="ctr">
                      <a:solidFill>
                        <a:srgbClr val="C8C894"/>
                      </a:solidFill>
                      <a:prstDash val="solid"/>
                      <a:round/>
                      <a:headEnd type="none" w="med" len="med"/>
                      <a:tailEnd type="none" w="med" len="med"/>
                    </a:lnB>
                    <a:solidFill>
                      <a:srgbClr val="FFFFFF"/>
                    </a:solidFill>
                  </a:tcPr>
                </a:tc>
                <a:tc>
                  <a:txBody>
                    <a:bodyPr/>
                    <a:lstStyle/>
                    <a:p>
                      <a:pPr algn="l" fontAlgn="base"/>
                      <a:r>
                        <a:rPr lang="en-IN" sz="1400" b="0" dirty="0">
                          <a:effectLst/>
                          <a:latin typeface="Product Sans" panose="020B0403030502040203" pitchFamily="34" charset="0"/>
                        </a:rPr>
                        <a:t>Virtual Network (</a:t>
                      </a:r>
                      <a:r>
                        <a:rPr lang="en-IN" sz="1400" b="0" dirty="0" err="1">
                          <a:effectLst/>
                          <a:latin typeface="Product Sans" panose="020B0403030502040203" pitchFamily="34" charset="0"/>
                        </a:rPr>
                        <a:t>Vnet</a:t>
                      </a:r>
                      <a:r>
                        <a:rPr lang="en-IN" sz="1400" b="0" dirty="0">
                          <a:effectLst/>
                          <a:latin typeface="Product Sans" panose="020B0403030502040203" pitchFamily="34" charset="0"/>
                        </a:rPr>
                        <a:t>)</a:t>
                      </a:r>
                    </a:p>
                  </a:txBody>
                  <a:tcPr marL="73085" marR="73085" marT="48723" marB="48723" anchor="ctr">
                    <a:lnL w="7620" cap="flat" cmpd="sng" algn="ctr">
                      <a:solidFill>
                        <a:srgbClr val="28C994"/>
                      </a:solidFill>
                      <a:prstDash val="solid"/>
                      <a:round/>
                      <a:headEnd type="none" w="med" len="med"/>
                      <a:tailEnd type="none" w="med" len="med"/>
                    </a:lnL>
                    <a:lnR w="7620" cap="flat" cmpd="sng" algn="ctr">
                      <a:solidFill>
                        <a:srgbClr val="B8CC94"/>
                      </a:solidFill>
                      <a:prstDash val="solid"/>
                      <a:round/>
                      <a:headEnd type="none" w="med" len="med"/>
                      <a:tailEnd type="none" w="med" len="med"/>
                    </a:lnR>
                    <a:lnT>
                      <a:noFill/>
                    </a:lnT>
                    <a:lnB w="7620" cap="flat" cmpd="sng" algn="ctr">
                      <a:solidFill>
                        <a:srgbClr val="E8C994"/>
                      </a:solidFill>
                      <a:prstDash val="solid"/>
                      <a:round/>
                      <a:headEnd type="none" w="med" len="med"/>
                      <a:tailEnd type="none" w="med" len="med"/>
                    </a:lnB>
                    <a:solidFill>
                      <a:srgbClr val="FFFFFF"/>
                    </a:solidFill>
                  </a:tcPr>
                </a:tc>
                <a:tc>
                  <a:txBody>
                    <a:bodyPr/>
                    <a:lstStyle/>
                    <a:p>
                      <a:pPr algn="l" fontAlgn="base"/>
                      <a:r>
                        <a:rPr lang="en-IN" sz="1400" b="0">
                          <a:effectLst/>
                          <a:latin typeface="Product Sans" panose="020B0403030502040203" pitchFamily="34" charset="0"/>
                        </a:rPr>
                        <a:t>Virtual Private Cloud (VPC)</a:t>
                      </a:r>
                    </a:p>
                  </a:txBody>
                  <a:tcPr marL="73085" marR="73085" marT="48723" marB="48723" anchor="ctr">
                    <a:lnL w="7620" cap="flat" cmpd="sng" algn="ctr">
                      <a:solidFill>
                        <a:srgbClr val="B8CC94"/>
                      </a:solidFill>
                      <a:prstDash val="solid"/>
                      <a:round/>
                      <a:headEnd type="none" w="med" len="med"/>
                      <a:tailEnd type="none" w="med" len="med"/>
                    </a:lnL>
                    <a:lnR w="7620" cap="flat" cmpd="sng" algn="ctr">
                      <a:solidFill>
                        <a:srgbClr val="78CA94"/>
                      </a:solidFill>
                      <a:prstDash val="solid"/>
                      <a:round/>
                      <a:headEnd type="none" w="med" len="med"/>
                      <a:tailEnd type="none" w="med" len="med"/>
                    </a:lnR>
                    <a:lnT>
                      <a:noFill/>
                    </a:lnT>
                    <a:lnB w="7620" cap="flat" cmpd="sng" algn="ctr">
                      <a:solidFill>
                        <a:srgbClr val="58C994"/>
                      </a:solidFill>
                      <a:prstDash val="solid"/>
                      <a:round/>
                      <a:headEnd type="none" w="med" len="med"/>
                      <a:tailEnd type="none" w="med" len="med"/>
                    </a:lnB>
                    <a:solidFill>
                      <a:srgbClr val="FFFFFF"/>
                    </a:solidFill>
                  </a:tcPr>
                </a:tc>
                <a:extLst>
                  <a:ext uri="{0D108BD9-81ED-4DB2-BD59-A6C34878D82A}">
                    <a16:rowId xmlns:a16="http://schemas.microsoft.com/office/drawing/2014/main" xmlns="" val="538153583"/>
                  </a:ext>
                </a:extLst>
              </a:tr>
              <a:tr h="524786">
                <a:tc>
                  <a:txBody>
                    <a:bodyPr/>
                    <a:lstStyle/>
                    <a:p>
                      <a:pPr algn="l" fontAlgn="base"/>
                      <a:r>
                        <a:rPr lang="en-IN" sz="1400" b="0">
                          <a:solidFill>
                            <a:schemeClr val="accent3">
                              <a:lumMod val="75000"/>
                            </a:schemeClr>
                          </a:solidFill>
                          <a:effectLst/>
                          <a:latin typeface="Product Sans" panose="020B0403030502040203" pitchFamily="34" charset="0"/>
                        </a:rPr>
                        <a:t>Load Balancing</a:t>
                      </a:r>
                    </a:p>
                  </a:txBody>
                  <a:tcPr marL="73085" marR="73085" marT="48723" marB="48723" anchor="ctr">
                    <a:lnL>
                      <a:noFill/>
                    </a:lnL>
                    <a:lnR w="7620" cap="flat" cmpd="sng" algn="ctr">
                      <a:solidFill>
                        <a:srgbClr val="B8CC94"/>
                      </a:solidFill>
                      <a:prstDash val="solid"/>
                      <a:round/>
                      <a:headEnd type="none" w="med" len="med"/>
                      <a:tailEnd type="none" w="med" len="med"/>
                    </a:lnR>
                    <a:lnT w="7620" cap="flat" cmpd="sng" algn="ctr">
                      <a:solidFill>
                        <a:srgbClr val="D8CD94"/>
                      </a:solidFill>
                      <a:prstDash val="solid"/>
                      <a:round/>
                      <a:headEnd type="none" w="med" len="med"/>
                      <a:tailEnd type="none" w="med" len="med"/>
                    </a:lnT>
                    <a:lnB w="7620" cap="flat" cmpd="sng" algn="ctr">
                      <a:solidFill>
                        <a:srgbClr val="18CD94"/>
                      </a:solidFill>
                      <a:prstDash val="solid"/>
                      <a:round/>
                      <a:headEnd type="none" w="med" len="med"/>
                      <a:tailEnd type="none" w="med" len="med"/>
                    </a:lnB>
                    <a:solidFill>
                      <a:schemeClr val="bg1"/>
                    </a:solidFill>
                  </a:tcPr>
                </a:tc>
                <a:tc>
                  <a:txBody>
                    <a:bodyPr/>
                    <a:lstStyle/>
                    <a:p>
                      <a:pPr algn="l" fontAlgn="base"/>
                      <a:r>
                        <a:rPr lang="en-IN" sz="1400" b="0" dirty="0">
                          <a:effectLst/>
                          <a:latin typeface="Product Sans" panose="020B0403030502040203" pitchFamily="34" charset="0"/>
                        </a:rPr>
                        <a:t>Elastic Load Balancer</a:t>
                      </a:r>
                    </a:p>
                  </a:txBody>
                  <a:tcPr marL="73085" marR="73085" marT="48723" marB="48723" anchor="ctr">
                    <a:lnL w="7620" cap="flat" cmpd="sng" algn="ctr">
                      <a:solidFill>
                        <a:srgbClr val="B8CC94"/>
                      </a:solidFill>
                      <a:prstDash val="solid"/>
                      <a:round/>
                      <a:headEnd type="none" w="med" len="med"/>
                      <a:tailEnd type="none" w="med" len="med"/>
                    </a:lnL>
                    <a:lnR w="7620" cap="flat" cmpd="sng" algn="ctr">
                      <a:solidFill>
                        <a:srgbClr val="B8CC94"/>
                      </a:solidFill>
                      <a:prstDash val="solid"/>
                      <a:round/>
                      <a:headEnd type="none" w="med" len="med"/>
                      <a:tailEnd type="none" w="med" len="med"/>
                    </a:lnR>
                    <a:lnT w="7620" cap="flat" cmpd="sng" algn="ctr">
                      <a:solidFill>
                        <a:srgbClr val="C8C894"/>
                      </a:solidFill>
                      <a:prstDash val="solid"/>
                      <a:round/>
                      <a:headEnd type="none" w="med" len="med"/>
                      <a:tailEnd type="none" w="med" len="med"/>
                    </a:lnT>
                    <a:lnB w="7620" cap="flat" cmpd="sng" algn="ctr">
                      <a:solidFill>
                        <a:srgbClr val="48CD94"/>
                      </a:solidFill>
                      <a:prstDash val="solid"/>
                      <a:round/>
                      <a:headEnd type="none" w="med" len="med"/>
                      <a:tailEnd type="none" w="med" len="med"/>
                    </a:lnB>
                    <a:solidFill>
                      <a:srgbClr val="FFFFFF"/>
                    </a:solidFill>
                  </a:tcPr>
                </a:tc>
                <a:tc>
                  <a:txBody>
                    <a:bodyPr/>
                    <a:lstStyle/>
                    <a:p>
                      <a:pPr algn="l" fontAlgn="base"/>
                      <a:r>
                        <a:rPr lang="en-IN" sz="1400" b="0" dirty="0">
                          <a:effectLst/>
                          <a:latin typeface="Product Sans" panose="020B0403030502040203" pitchFamily="34" charset="0"/>
                        </a:rPr>
                        <a:t>Azure Load Balancer</a:t>
                      </a:r>
                    </a:p>
                  </a:txBody>
                  <a:tcPr marL="73085" marR="73085" marT="48723" marB="48723" anchor="ctr">
                    <a:lnL w="7620" cap="flat" cmpd="sng" algn="ctr">
                      <a:solidFill>
                        <a:srgbClr val="B8CC94"/>
                      </a:solidFill>
                      <a:prstDash val="solid"/>
                      <a:round/>
                      <a:headEnd type="none" w="med" len="med"/>
                      <a:tailEnd type="none" w="med" len="med"/>
                    </a:lnL>
                    <a:lnR w="7620" cap="flat" cmpd="sng" algn="ctr">
                      <a:solidFill>
                        <a:srgbClr val="B8CC94"/>
                      </a:solidFill>
                      <a:prstDash val="solid"/>
                      <a:round/>
                      <a:headEnd type="none" w="med" len="med"/>
                      <a:tailEnd type="none" w="med" len="med"/>
                    </a:lnR>
                    <a:lnT w="7620" cap="flat" cmpd="sng" algn="ctr">
                      <a:solidFill>
                        <a:srgbClr val="E8C994"/>
                      </a:solidFill>
                      <a:prstDash val="solid"/>
                      <a:round/>
                      <a:headEnd type="none" w="med" len="med"/>
                      <a:tailEnd type="none" w="med" len="med"/>
                    </a:lnT>
                    <a:lnB w="7620" cap="flat" cmpd="sng" algn="ctr">
                      <a:solidFill>
                        <a:srgbClr val="E8C994"/>
                      </a:solidFill>
                      <a:prstDash val="solid"/>
                      <a:round/>
                      <a:headEnd type="none" w="med" len="med"/>
                      <a:tailEnd type="none" w="med" len="med"/>
                    </a:lnB>
                    <a:solidFill>
                      <a:srgbClr val="FFFFFF"/>
                    </a:solidFill>
                  </a:tcPr>
                </a:tc>
                <a:tc>
                  <a:txBody>
                    <a:bodyPr/>
                    <a:lstStyle/>
                    <a:p>
                      <a:pPr algn="l" fontAlgn="base"/>
                      <a:r>
                        <a:rPr lang="en-IN" sz="1400" b="0" dirty="0">
                          <a:effectLst/>
                          <a:latin typeface="Product Sans" panose="020B0403030502040203" pitchFamily="34" charset="0"/>
                        </a:rPr>
                        <a:t>Google Cloud Load Balancing</a:t>
                      </a:r>
                    </a:p>
                  </a:txBody>
                  <a:tcPr marL="73085" marR="73085" marT="48723" marB="48723" anchor="ctr">
                    <a:lnL w="7620" cap="flat" cmpd="sng" algn="ctr">
                      <a:solidFill>
                        <a:srgbClr val="B8CC94"/>
                      </a:solidFill>
                      <a:prstDash val="solid"/>
                      <a:round/>
                      <a:headEnd type="none" w="med" len="med"/>
                      <a:tailEnd type="none" w="med" len="med"/>
                    </a:lnL>
                    <a:lnR w="7620" cap="flat" cmpd="sng" algn="ctr">
                      <a:solidFill>
                        <a:srgbClr val="E8C994"/>
                      </a:solidFill>
                      <a:prstDash val="solid"/>
                      <a:round/>
                      <a:headEnd type="none" w="med" len="med"/>
                      <a:tailEnd type="none" w="med" len="med"/>
                    </a:lnR>
                    <a:lnT w="7620" cap="flat" cmpd="sng" algn="ctr">
                      <a:solidFill>
                        <a:srgbClr val="58C994"/>
                      </a:solidFill>
                      <a:prstDash val="solid"/>
                      <a:round/>
                      <a:headEnd type="none" w="med" len="med"/>
                      <a:tailEnd type="none" w="med" len="med"/>
                    </a:lnT>
                    <a:lnB w="7620" cap="flat" cmpd="sng" algn="ctr">
                      <a:solidFill>
                        <a:srgbClr val="78CA94"/>
                      </a:solidFill>
                      <a:prstDash val="solid"/>
                      <a:round/>
                      <a:headEnd type="none" w="med" len="med"/>
                      <a:tailEnd type="none" w="med" len="med"/>
                    </a:lnB>
                    <a:solidFill>
                      <a:srgbClr val="FFFFFF"/>
                    </a:solidFill>
                  </a:tcPr>
                </a:tc>
                <a:extLst>
                  <a:ext uri="{0D108BD9-81ED-4DB2-BD59-A6C34878D82A}">
                    <a16:rowId xmlns:a16="http://schemas.microsoft.com/office/drawing/2014/main" xmlns="" val="3966796528"/>
                  </a:ext>
                </a:extLst>
              </a:tr>
              <a:tr h="710936">
                <a:tc>
                  <a:txBody>
                    <a:bodyPr/>
                    <a:lstStyle/>
                    <a:p>
                      <a:pPr algn="l" fontAlgn="base"/>
                      <a:r>
                        <a:rPr lang="en-IN" sz="1400" b="0">
                          <a:solidFill>
                            <a:schemeClr val="accent3">
                              <a:lumMod val="75000"/>
                            </a:schemeClr>
                          </a:solidFill>
                          <a:effectLst/>
                          <a:latin typeface="Product Sans" panose="020B0403030502040203" pitchFamily="34" charset="0"/>
                        </a:rPr>
                        <a:t>Firewall</a:t>
                      </a:r>
                    </a:p>
                  </a:txBody>
                  <a:tcPr marL="73085" marR="73085" marT="48723" marB="48723" anchor="ctr">
                    <a:lnL>
                      <a:noFill/>
                    </a:lnL>
                    <a:lnR w="7620" cap="flat" cmpd="sng" algn="ctr">
                      <a:solidFill>
                        <a:srgbClr val="B8CC94"/>
                      </a:solidFill>
                      <a:prstDash val="solid"/>
                      <a:round/>
                      <a:headEnd type="none" w="med" len="med"/>
                      <a:tailEnd type="none" w="med" len="med"/>
                    </a:lnR>
                    <a:lnT w="7620" cap="flat" cmpd="sng" algn="ctr">
                      <a:solidFill>
                        <a:srgbClr val="18CD94"/>
                      </a:solidFill>
                      <a:prstDash val="solid"/>
                      <a:round/>
                      <a:headEnd type="none" w="med" len="med"/>
                      <a:tailEnd type="none" w="med" len="med"/>
                    </a:lnT>
                    <a:lnB w="7620" cap="flat" cmpd="sng" algn="ctr">
                      <a:solidFill>
                        <a:srgbClr val="78CA94"/>
                      </a:solidFill>
                      <a:prstDash val="solid"/>
                      <a:round/>
                      <a:headEnd type="none" w="med" len="med"/>
                      <a:tailEnd type="none" w="med" len="med"/>
                    </a:lnB>
                    <a:solidFill>
                      <a:schemeClr val="bg1"/>
                    </a:solidFill>
                  </a:tcPr>
                </a:tc>
                <a:tc>
                  <a:txBody>
                    <a:bodyPr/>
                    <a:lstStyle/>
                    <a:p>
                      <a:pPr algn="l" fontAlgn="base"/>
                      <a:r>
                        <a:rPr lang="en-US" sz="1400" b="0">
                          <a:effectLst/>
                          <a:latin typeface="Product Sans" panose="020B0403030502040203" pitchFamily="34" charset="0"/>
                        </a:rPr>
                        <a:t>AWS Firewall / Web Application Firewall</a:t>
                      </a:r>
                    </a:p>
                  </a:txBody>
                  <a:tcPr marL="73085" marR="73085" marT="48723" marB="48723" anchor="ctr">
                    <a:lnL w="7620" cap="flat" cmpd="sng" algn="ctr">
                      <a:solidFill>
                        <a:srgbClr val="B8CC94"/>
                      </a:solidFill>
                      <a:prstDash val="solid"/>
                      <a:round/>
                      <a:headEnd type="none" w="med" len="med"/>
                      <a:tailEnd type="none" w="med" len="med"/>
                    </a:lnL>
                    <a:lnR w="7620" cap="flat" cmpd="sng" algn="ctr">
                      <a:solidFill>
                        <a:srgbClr val="48CD94"/>
                      </a:solidFill>
                      <a:prstDash val="solid"/>
                      <a:round/>
                      <a:headEnd type="none" w="med" len="med"/>
                      <a:tailEnd type="none" w="med" len="med"/>
                    </a:lnR>
                    <a:lnT w="7620" cap="flat" cmpd="sng" algn="ctr">
                      <a:solidFill>
                        <a:srgbClr val="48CD94"/>
                      </a:solidFill>
                      <a:prstDash val="solid"/>
                      <a:round/>
                      <a:headEnd type="none" w="med" len="med"/>
                      <a:tailEnd type="none" w="med" len="med"/>
                    </a:lnT>
                    <a:lnB w="7620" cap="flat" cmpd="sng" algn="ctr">
                      <a:solidFill>
                        <a:srgbClr val="A8CA94"/>
                      </a:solidFill>
                      <a:prstDash val="solid"/>
                      <a:round/>
                      <a:headEnd type="none" w="med" len="med"/>
                      <a:tailEnd type="none" w="med" len="med"/>
                    </a:lnB>
                    <a:solidFill>
                      <a:srgbClr val="FFFFFF"/>
                    </a:solidFill>
                  </a:tcPr>
                </a:tc>
                <a:tc>
                  <a:txBody>
                    <a:bodyPr/>
                    <a:lstStyle/>
                    <a:p>
                      <a:pPr algn="l" fontAlgn="base"/>
                      <a:r>
                        <a:rPr lang="en-IN" sz="1400" b="0" dirty="0">
                          <a:effectLst/>
                          <a:latin typeface="Product Sans" panose="020B0403030502040203" pitchFamily="34" charset="0"/>
                        </a:rPr>
                        <a:t>Azure Firewall</a:t>
                      </a:r>
                    </a:p>
                  </a:txBody>
                  <a:tcPr marL="73085" marR="73085" marT="48723" marB="48723" anchor="ctr">
                    <a:lnL w="7620" cap="flat" cmpd="sng" algn="ctr">
                      <a:solidFill>
                        <a:srgbClr val="48CD94"/>
                      </a:solidFill>
                      <a:prstDash val="solid"/>
                      <a:round/>
                      <a:headEnd type="none" w="med" len="med"/>
                      <a:tailEnd type="none" w="med" len="med"/>
                    </a:lnL>
                    <a:lnR w="7620" cap="flat" cmpd="sng" algn="ctr">
                      <a:solidFill>
                        <a:srgbClr val="A8CA94"/>
                      </a:solidFill>
                      <a:prstDash val="solid"/>
                      <a:round/>
                      <a:headEnd type="none" w="med" len="med"/>
                      <a:tailEnd type="none" w="med" len="med"/>
                    </a:lnR>
                    <a:lnT w="7620" cap="flat" cmpd="sng" algn="ctr">
                      <a:solidFill>
                        <a:srgbClr val="E8C994"/>
                      </a:solidFill>
                      <a:prstDash val="solid"/>
                      <a:round/>
                      <a:headEnd type="none" w="med" len="med"/>
                      <a:tailEnd type="none" w="med" len="med"/>
                    </a:lnT>
                    <a:lnB w="7620" cap="flat" cmpd="sng" algn="ctr">
                      <a:solidFill>
                        <a:srgbClr val="D8CA94"/>
                      </a:solidFill>
                      <a:prstDash val="solid"/>
                      <a:round/>
                      <a:headEnd type="none" w="med" len="med"/>
                      <a:tailEnd type="none" w="med" len="med"/>
                    </a:lnB>
                    <a:solidFill>
                      <a:srgbClr val="FFFFFF"/>
                    </a:solidFill>
                  </a:tcPr>
                </a:tc>
                <a:tc>
                  <a:txBody>
                    <a:bodyPr/>
                    <a:lstStyle/>
                    <a:p>
                      <a:pPr algn="l" fontAlgn="base"/>
                      <a:r>
                        <a:rPr lang="en-IN" sz="1400" b="0">
                          <a:effectLst/>
                          <a:latin typeface="Product Sans" panose="020B0403030502040203" pitchFamily="34" charset="0"/>
                        </a:rPr>
                        <a:t>Google Cloud firewalls</a:t>
                      </a:r>
                    </a:p>
                  </a:txBody>
                  <a:tcPr marL="73085" marR="73085" marT="48723" marB="48723" anchor="ctr">
                    <a:lnL w="7620" cap="flat" cmpd="sng" algn="ctr">
                      <a:solidFill>
                        <a:srgbClr val="A8CA94"/>
                      </a:solidFill>
                      <a:prstDash val="solid"/>
                      <a:round/>
                      <a:headEnd type="none" w="med" len="med"/>
                      <a:tailEnd type="none" w="med" len="med"/>
                    </a:lnL>
                    <a:lnR w="7620" cap="flat" cmpd="sng" algn="ctr">
                      <a:solidFill>
                        <a:srgbClr val="A8CA94"/>
                      </a:solidFill>
                      <a:prstDash val="solid"/>
                      <a:round/>
                      <a:headEnd type="none" w="med" len="med"/>
                      <a:tailEnd type="none" w="med" len="med"/>
                    </a:lnR>
                    <a:lnT w="7620" cap="flat" cmpd="sng" algn="ctr">
                      <a:solidFill>
                        <a:srgbClr val="78CA94"/>
                      </a:solidFill>
                      <a:prstDash val="solid"/>
                      <a:round/>
                      <a:headEnd type="none" w="med" len="med"/>
                      <a:tailEnd type="none" w="med" len="med"/>
                    </a:lnT>
                    <a:lnB w="7620" cap="flat" cmpd="sng" algn="ctr">
                      <a:solidFill>
                        <a:srgbClr val="D8CA94"/>
                      </a:solidFill>
                      <a:prstDash val="solid"/>
                      <a:round/>
                      <a:headEnd type="none" w="med" len="med"/>
                      <a:tailEnd type="none" w="med" len="med"/>
                    </a:lnB>
                    <a:solidFill>
                      <a:srgbClr val="FFFFFF"/>
                    </a:solidFill>
                  </a:tcPr>
                </a:tc>
                <a:extLst>
                  <a:ext uri="{0D108BD9-81ED-4DB2-BD59-A6C34878D82A}">
                    <a16:rowId xmlns:a16="http://schemas.microsoft.com/office/drawing/2014/main" xmlns="" val="1190740943"/>
                  </a:ext>
                </a:extLst>
              </a:tr>
              <a:tr h="381663">
                <a:tc>
                  <a:txBody>
                    <a:bodyPr/>
                    <a:lstStyle/>
                    <a:p>
                      <a:pPr algn="l" fontAlgn="base"/>
                      <a:r>
                        <a:rPr lang="en-IN" sz="1400" b="0">
                          <a:solidFill>
                            <a:schemeClr val="accent3">
                              <a:lumMod val="75000"/>
                            </a:schemeClr>
                          </a:solidFill>
                          <a:effectLst/>
                          <a:latin typeface="Product Sans" panose="020B0403030502040203" pitchFamily="34" charset="0"/>
                        </a:rPr>
                        <a:t>DNS</a:t>
                      </a:r>
                    </a:p>
                  </a:txBody>
                  <a:tcPr marL="73085" marR="73085" marT="48723" marB="48723" anchor="ctr">
                    <a:lnL>
                      <a:noFill/>
                    </a:lnL>
                    <a:lnR w="7620" cap="flat" cmpd="sng" algn="ctr">
                      <a:solidFill>
                        <a:srgbClr val="D8CA94"/>
                      </a:solidFill>
                      <a:prstDash val="solid"/>
                      <a:round/>
                      <a:headEnd type="none" w="med" len="med"/>
                      <a:tailEnd type="none" w="med" len="med"/>
                    </a:lnR>
                    <a:lnT w="7620" cap="flat" cmpd="sng" algn="ctr">
                      <a:solidFill>
                        <a:srgbClr val="78CA94"/>
                      </a:solidFill>
                      <a:prstDash val="solid"/>
                      <a:round/>
                      <a:headEnd type="none" w="med" len="med"/>
                      <a:tailEnd type="none" w="med" len="med"/>
                    </a:lnT>
                    <a:lnB w="7620" cap="flat" cmpd="sng" algn="ctr">
                      <a:solidFill>
                        <a:srgbClr val="78D394"/>
                      </a:solidFill>
                      <a:prstDash val="solid"/>
                      <a:round/>
                      <a:headEnd type="none" w="med" len="med"/>
                      <a:tailEnd type="none" w="med" len="med"/>
                    </a:lnB>
                    <a:solidFill>
                      <a:schemeClr val="bg1"/>
                    </a:solidFill>
                  </a:tcPr>
                </a:tc>
                <a:tc>
                  <a:txBody>
                    <a:bodyPr/>
                    <a:lstStyle/>
                    <a:p>
                      <a:pPr algn="l" fontAlgn="base"/>
                      <a:r>
                        <a:rPr lang="en-IN" sz="1400" b="0">
                          <a:effectLst/>
                          <a:latin typeface="Product Sans" panose="020B0403030502040203" pitchFamily="34" charset="0"/>
                        </a:rPr>
                        <a:t>Route 53</a:t>
                      </a:r>
                    </a:p>
                  </a:txBody>
                  <a:tcPr marL="73085" marR="73085" marT="48723" marB="48723" anchor="ctr">
                    <a:lnL w="7620" cap="flat" cmpd="sng" algn="ctr">
                      <a:solidFill>
                        <a:srgbClr val="D8CA94"/>
                      </a:solidFill>
                      <a:prstDash val="solid"/>
                      <a:round/>
                      <a:headEnd type="none" w="med" len="med"/>
                      <a:tailEnd type="none" w="med" len="med"/>
                    </a:lnL>
                    <a:lnR w="7620" cap="flat" cmpd="sng" algn="ctr">
                      <a:solidFill>
                        <a:srgbClr val="48D094"/>
                      </a:solidFill>
                      <a:prstDash val="solid"/>
                      <a:round/>
                      <a:headEnd type="none" w="med" len="med"/>
                      <a:tailEnd type="none" w="med" len="med"/>
                    </a:lnR>
                    <a:lnT w="7620" cap="flat" cmpd="sng" algn="ctr">
                      <a:solidFill>
                        <a:srgbClr val="A8CA94"/>
                      </a:solidFill>
                      <a:prstDash val="solid"/>
                      <a:round/>
                      <a:headEnd type="none" w="med" len="med"/>
                      <a:tailEnd type="none" w="med" len="med"/>
                    </a:lnT>
                    <a:lnB w="7620" cap="flat" cmpd="sng" algn="ctr">
                      <a:solidFill>
                        <a:srgbClr val="08D494"/>
                      </a:solidFill>
                      <a:prstDash val="solid"/>
                      <a:round/>
                      <a:headEnd type="none" w="med" len="med"/>
                      <a:tailEnd type="none" w="med" len="med"/>
                    </a:lnB>
                    <a:solidFill>
                      <a:srgbClr val="FFFFFF"/>
                    </a:solidFill>
                  </a:tcPr>
                </a:tc>
                <a:tc>
                  <a:txBody>
                    <a:bodyPr/>
                    <a:lstStyle/>
                    <a:p>
                      <a:pPr algn="l" fontAlgn="base"/>
                      <a:r>
                        <a:rPr lang="en-IN" sz="1400" b="0" dirty="0">
                          <a:effectLst/>
                          <a:latin typeface="Product Sans" panose="020B0403030502040203" pitchFamily="34" charset="0"/>
                        </a:rPr>
                        <a:t>Azure DNS</a:t>
                      </a:r>
                    </a:p>
                  </a:txBody>
                  <a:tcPr marL="73085" marR="73085" marT="48723" marB="48723" anchor="ctr">
                    <a:lnL w="7620" cap="flat" cmpd="sng" algn="ctr">
                      <a:solidFill>
                        <a:srgbClr val="48D094"/>
                      </a:solidFill>
                      <a:prstDash val="solid"/>
                      <a:round/>
                      <a:headEnd type="none" w="med" len="med"/>
                      <a:tailEnd type="none" w="med" len="med"/>
                    </a:lnL>
                    <a:lnR w="7620" cap="flat" cmpd="sng" algn="ctr">
                      <a:solidFill>
                        <a:srgbClr val="08D194"/>
                      </a:solidFill>
                      <a:prstDash val="solid"/>
                      <a:round/>
                      <a:headEnd type="none" w="med" len="med"/>
                      <a:tailEnd type="none" w="med" len="med"/>
                    </a:lnR>
                    <a:lnT w="7620" cap="flat" cmpd="sng" algn="ctr">
                      <a:solidFill>
                        <a:srgbClr val="D8CA94"/>
                      </a:solidFill>
                      <a:prstDash val="solid"/>
                      <a:round/>
                      <a:headEnd type="none" w="med" len="med"/>
                      <a:tailEnd type="none" w="med" len="med"/>
                    </a:lnT>
                    <a:lnB w="7620" cap="flat" cmpd="sng" algn="ctr">
                      <a:solidFill>
                        <a:srgbClr val="18D394"/>
                      </a:solidFill>
                      <a:prstDash val="solid"/>
                      <a:round/>
                      <a:headEnd type="none" w="med" len="med"/>
                      <a:tailEnd type="none" w="med" len="med"/>
                    </a:lnB>
                    <a:solidFill>
                      <a:srgbClr val="FFFFFF"/>
                    </a:solidFill>
                  </a:tcPr>
                </a:tc>
                <a:tc>
                  <a:txBody>
                    <a:bodyPr/>
                    <a:lstStyle/>
                    <a:p>
                      <a:pPr algn="l" fontAlgn="base"/>
                      <a:r>
                        <a:rPr lang="en-IN" sz="1400" b="0" dirty="0">
                          <a:effectLst/>
                          <a:latin typeface="Product Sans" panose="020B0403030502040203" pitchFamily="34" charset="0"/>
                        </a:rPr>
                        <a:t>Google Cloud DNS</a:t>
                      </a:r>
                    </a:p>
                  </a:txBody>
                  <a:tcPr marL="73085" marR="73085" marT="48723" marB="48723" anchor="ctr">
                    <a:lnL w="7620" cap="flat" cmpd="sng" algn="ctr">
                      <a:solidFill>
                        <a:srgbClr val="08D194"/>
                      </a:solidFill>
                      <a:prstDash val="solid"/>
                      <a:round/>
                      <a:headEnd type="none" w="med" len="med"/>
                      <a:tailEnd type="none" w="med" len="med"/>
                    </a:lnL>
                    <a:lnR w="7620" cap="flat" cmpd="sng" algn="ctr">
                      <a:solidFill>
                        <a:srgbClr val="48D394"/>
                      </a:solidFill>
                      <a:prstDash val="solid"/>
                      <a:round/>
                      <a:headEnd type="none" w="med" len="med"/>
                      <a:tailEnd type="none" w="med" len="med"/>
                    </a:lnR>
                    <a:lnT w="7620" cap="flat" cmpd="sng" algn="ctr">
                      <a:solidFill>
                        <a:srgbClr val="D8CA94"/>
                      </a:solidFill>
                      <a:prstDash val="solid"/>
                      <a:round/>
                      <a:headEnd type="none" w="med" len="med"/>
                      <a:tailEnd type="none" w="med" len="med"/>
                    </a:lnT>
                    <a:lnB w="7620" cap="flat" cmpd="sng" algn="ctr">
                      <a:solidFill>
                        <a:srgbClr val="28D294"/>
                      </a:solidFill>
                      <a:prstDash val="solid"/>
                      <a:round/>
                      <a:headEnd type="none" w="med" len="med"/>
                      <a:tailEnd type="none" w="med" len="med"/>
                    </a:lnB>
                    <a:solidFill>
                      <a:srgbClr val="FFFFFF"/>
                    </a:solidFill>
                  </a:tcPr>
                </a:tc>
                <a:extLst>
                  <a:ext uri="{0D108BD9-81ED-4DB2-BD59-A6C34878D82A}">
                    <a16:rowId xmlns:a16="http://schemas.microsoft.com/office/drawing/2014/main" xmlns="" val="977414987"/>
                  </a:ext>
                </a:extLst>
              </a:tr>
              <a:tr h="779227">
                <a:tc>
                  <a:txBody>
                    <a:bodyPr/>
                    <a:lstStyle/>
                    <a:p>
                      <a:pPr algn="l" fontAlgn="base"/>
                      <a:r>
                        <a:rPr lang="en-IN" sz="1400" b="0" dirty="0">
                          <a:solidFill>
                            <a:schemeClr val="accent3">
                              <a:lumMod val="75000"/>
                            </a:schemeClr>
                          </a:solidFill>
                          <a:effectLst/>
                          <a:latin typeface="Product Sans" panose="020B0403030502040203" pitchFamily="34" charset="0"/>
                        </a:rPr>
                        <a:t>CDN</a:t>
                      </a:r>
                    </a:p>
                  </a:txBody>
                  <a:tcPr marL="73085" marR="73085" marT="48723" marB="48723" anchor="ctr">
                    <a:lnL>
                      <a:noFill/>
                    </a:lnL>
                    <a:lnR w="7620" cap="flat" cmpd="sng" algn="ctr">
                      <a:solidFill>
                        <a:srgbClr val="28CF94"/>
                      </a:solidFill>
                      <a:prstDash val="solid"/>
                      <a:round/>
                      <a:headEnd type="none" w="med" len="med"/>
                      <a:tailEnd type="none" w="med" len="med"/>
                    </a:lnR>
                    <a:lnT w="7620" cap="flat" cmpd="sng" algn="ctr">
                      <a:solidFill>
                        <a:srgbClr val="78D394"/>
                      </a:solidFill>
                      <a:prstDash val="solid"/>
                      <a:round/>
                      <a:headEnd type="none" w="med" len="med"/>
                      <a:tailEnd type="none" w="med" len="med"/>
                    </a:lnT>
                    <a:lnB w="7620" cap="flat" cmpd="sng" algn="ctr">
                      <a:solidFill>
                        <a:srgbClr val="08D494"/>
                      </a:solidFill>
                      <a:prstDash val="solid"/>
                      <a:round/>
                      <a:headEnd type="none" w="med" len="med"/>
                      <a:tailEnd type="none" w="med" len="med"/>
                    </a:lnB>
                    <a:solidFill>
                      <a:schemeClr val="bg1"/>
                    </a:solidFill>
                  </a:tcPr>
                </a:tc>
                <a:tc>
                  <a:txBody>
                    <a:bodyPr/>
                    <a:lstStyle/>
                    <a:p>
                      <a:pPr algn="l" fontAlgn="base"/>
                      <a:r>
                        <a:rPr lang="en-IN" sz="1400" b="0">
                          <a:effectLst/>
                          <a:latin typeface="Product Sans" panose="020B0403030502040203" pitchFamily="34" charset="0"/>
                        </a:rPr>
                        <a:t>Amazon CloudFront</a:t>
                      </a:r>
                    </a:p>
                  </a:txBody>
                  <a:tcPr marL="73085" marR="73085" marT="48723" marB="48723" anchor="ctr">
                    <a:lnL w="7620" cap="flat" cmpd="sng" algn="ctr">
                      <a:solidFill>
                        <a:srgbClr val="28CF94"/>
                      </a:solidFill>
                      <a:prstDash val="solid"/>
                      <a:round/>
                      <a:headEnd type="none" w="med" len="med"/>
                      <a:tailEnd type="none" w="med" len="med"/>
                    </a:lnL>
                    <a:lnR w="7620" cap="flat" cmpd="sng" algn="ctr">
                      <a:solidFill>
                        <a:srgbClr val="B8CF94"/>
                      </a:solidFill>
                      <a:prstDash val="solid"/>
                      <a:round/>
                      <a:headEnd type="none" w="med" len="med"/>
                      <a:tailEnd type="none" w="med" len="med"/>
                    </a:lnR>
                    <a:lnT w="7620" cap="flat" cmpd="sng" algn="ctr">
                      <a:solidFill>
                        <a:srgbClr val="08D494"/>
                      </a:solidFill>
                      <a:prstDash val="solid"/>
                      <a:round/>
                      <a:headEnd type="none" w="med" len="med"/>
                      <a:tailEnd type="none" w="med" len="med"/>
                    </a:lnT>
                    <a:lnB w="7620" cap="flat" cmpd="sng" algn="ctr">
                      <a:solidFill>
                        <a:srgbClr val="88D294"/>
                      </a:solidFill>
                      <a:prstDash val="solid"/>
                      <a:round/>
                      <a:headEnd type="none" w="med" len="med"/>
                      <a:tailEnd type="none" w="med" len="med"/>
                    </a:lnB>
                    <a:solidFill>
                      <a:srgbClr val="FFFFFF"/>
                    </a:solidFill>
                  </a:tcPr>
                </a:tc>
                <a:tc>
                  <a:txBody>
                    <a:bodyPr/>
                    <a:lstStyle/>
                    <a:p>
                      <a:pPr algn="l" fontAlgn="base"/>
                      <a:r>
                        <a:rPr lang="en-US" sz="1400" b="0" dirty="0">
                          <a:effectLst/>
                          <a:latin typeface="Product Sans" panose="020B0403030502040203" pitchFamily="34" charset="0"/>
                        </a:rPr>
                        <a:t>Azure Content Delivery Network (CDN)</a:t>
                      </a:r>
                    </a:p>
                  </a:txBody>
                  <a:tcPr marL="73085" marR="73085" marT="48723" marB="48723" anchor="ctr">
                    <a:lnL w="7620" cap="flat" cmpd="sng" algn="ctr">
                      <a:solidFill>
                        <a:srgbClr val="B8CF94"/>
                      </a:solidFill>
                      <a:prstDash val="solid"/>
                      <a:round/>
                      <a:headEnd type="none" w="med" len="med"/>
                      <a:tailEnd type="none" w="med" len="med"/>
                    </a:lnL>
                    <a:lnR w="7620" cap="flat" cmpd="sng" algn="ctr">
                      <a:solidFill>
                        <a:srgbClr val="18D394"/>
                      </a:solidFill>
                      <a:prstDash val="solid"/>
                      <a:round/>
                      <a:headEnd type="none" w="med" len="med"/>
                      <a:tailEnd type="none" w="med" len="med"/>
                    </a:lnR>
                    <a:lnT w="7620" cap="flat" cmpd="sng" algn="ctr">
                      <a:solidFill>
                        <a:srgbClr val="18D394"/>
                      </a:solidFill>
                      <a:prstDash val="solid"/>
                      <a:round/>
                      <a:headEnd type="none" w="med" len="med"/>
                      <a:tailEnd type="none" w="med" len="med"/>
                    </a:lnT>
                    <a:lnB w="7620" cap="flat" cmpd="sng" algn="ctr">
                      <a:solidFill>
                        <a:srgbClr val="08D494"/>
                      </a:solidFill>
                      <a:prstDash val="solid"/>
                      <a:round/>
                      <a:headEnd type="none" w="med" len="med"/>
                      <a:tailEnd type="none" w="med" len="med"/>
                    </a:lnB>
                    <a:solidFill>
                      <a:srgbClr val="FFFFFF"/>
                    </a:solidFill>
                  </a:tcPr>
                </a:tc>
                <a:tc>
                  <a:txBody>
                    <a:bodyPr/>
                    <a:lstStyle/>
                    <a:p>
                      <a:pPr algn="l" fontAlgn="base"/>
                      <a:r>
                        <a:rPr lang="en-IN" sz="1400" b="0" dirty="0">
                          <a:effectLst/>
                          <a:latin typeface="Product Sans" panose="020B0403030502040203" pitchFamily="34" charset="0"/>
                        </a:rPr>
                        <a:t>Cloud CDN</a:t>
                      </a:r>
                    </a:p>
                  </a:txBody>
                  <a:tcPr marL="73085" marR="73085" marT="48723" marB="48723" anchor="ctr">
                    <a:lnL w="7620" cap="flat" cmpd="sng" algn="ctr">
                      <a:solidFill>
                        <a:srgbClr val="18D394"/>
                      </a:solidFill>
                      <a:prstDash val="solid"/>
                      <a:round/>
                      <a:headEnd type="none" w="med" len="med"/>
                      <a:tailEnd type="none" w="med" len="med"/>
                    </a:lnL>
                    <a:lnR w="7620" cap="flat" cmpd="sng" algn="ctr">
                      <a:solidFill>
                        <a:srgbClr val="38CE94"/>
                      </a:solidFill>
                      <a:prstDash val="solid"/>
                      <a:round/>
                      <a:headEnd type="none" w="med" len="med"/>
                      <a:tailEnd type="none" w="med" len="med"/>
                    </a:lnR>
                    <a:lnT w="7620" cap="flat" cmpd="sng" algn="ctr">
                      <a:solidFill>
                        <a:srgbClr val="28D294"/>
                      </a:solidFill>
                      <a:prstDash val="solid"/>
                      <a:round/>
                      <a:headEnd type="none" w="med" len="med"/>
                      <a:tailEnd type="none" w="med" len="med"/>
                    </a:lnT>
                    <a:lnB w="7620" cap="flat" cmpd="sng" algn="ctr">
                      <a:solidFill>
                        <a:srgbClr val="38D194"/>
                      </a:solidFill>
                      <a:prstDash val="solid"/>
                      <a:round/>
                      <a:headEnd type="none" w="med" len="med"/>
                      <a:tailEnd type="none" w="med" len="med"/>
                    </a:lnB>
                    <a:solidFill>
                      <a:srgbClr val="FFFFFF"/>
                    </a:solidFill>
                  </a:tcPr>
                </a:tc>
                <a:extLst>
                  <a:ext uri="{0D108BD9-81ED-4DB2-BD59-A6C34878D82A}">
                    <a16:rowId xmlns:a16="http://schemas.microsoft.com/office/drawing/2014/main" xmlns="" val="3464983916"/>
                  </a:ext>
                </a:extLst>
              </a:tr>
            </a:tbl>
          </a:graphicData>
        </a:graphic>
      </p:graphicFrame>
      <p:sp>
        <p:nvSpPr>
          <p:cNvPr id="8" name="Content Placeholder 4">
            <a:extLst>
              <a:ext uri="{FF2B5EF4-FFF2-40B4-BE49-F238E27FC236}">
                <a16:creationId xmlns:a16="http://schemas.microsoft.com/office/drawing/2014/main" xmlns="" id="{F3B77FF3-D7C6-5A7B-9E77-357FD3B82A05}"/>
              </a:ext>
            </a:extLst>
          </p:cNvPr>
          <p:cNvSpPr txBox="1">
            <a:spLocks/>
          </p:cNvSpPr>
          <p:nvPr/>
        </p:nvSpPr>
        <p:spPr>
          <a:xfrm>
            <a:off x="1097280" y="1142061"/>
            <a:ext cx="8348870" cy="493026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1800" kern="1200">
                <a:solidFill>
                  <a:schemeClr val="tx2">
                    <a:lumMod val="75000"/>
                  </a:schemeClr>
                </a:solidFill>
                <a:latin typeface="Calibri" panose="020F0502020204030204" pitchFamily="34" charset="0"/>
                <a:ea typeface="+mn-ea"/>
                <a:cs typeface="Calibri" panose="020F050202020403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accent2">
                    <a:lumMod val="75000"/>
                  </a:schemeClr>
                </a:solidFill>
                <a:latin typeface="Calibri" panose="020F0502020204030204" pitchFamily="34" charset="0"/>
                <a:ea typeface="+mn-ea"/>
                <a:cs typeface="Calibri" panose="020F050202020403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accent3">
                    <a:lumMod val="50000"/>
                  </a:schemeClr>
                </a:solidFill>
                <a:latin typeface="Calibri" panose="020F0502020204030204" pitchFamily="34" charset="0"/>
                <a:ea typeface="+mn-ea"/>
                <a:cs typeface="Calibri" panose="020F050202020403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accent2">
                    <a:lumMod val="75000"/>
                  </a:schemeClr>
                </a:solidFill>
                <a:latin typeface="Calibri" panose="020F0502020204030204" pitchFamily="34" charset="0"/>
                <a:ea typeface="+mn-ea"/>
                <a:cs typeface="Calibri" panose="020F050202020403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accent2">
                    <a:lumMod val="75000"/>
                  </a:schemeClr>
                </a:solidFill>
                <a:latin typeface="Calibri" panose="020F0502020204030204" pitchFamily="34" charset="0"/>
                <a:ea typeface="+mn-ea"/>
                <a:cs typeface="Calibri" panose="020F0502020204030204" pitchFamily="34"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IN" sz="2400" dirty="0"/>
              <a:t>3. Networking</a:t>
            </a:r>
          </a:p>
        </p:txBody>
      </p:sp>
    </p:spTree>
    <p:extLst>
      <p:ext uri="{BB962C8B-B14F-4D97-AF65-F5344CB8AC3E}">
        <p14:creationId xmlns:p14="http://schemas.microsoft.com/office/powerpoint/2010/main" xmlns="" val="2163378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A971B258-3DAF-1958-5972-303B422DBDD1}"/>
              </a:ext>
            </a:extLst>
          </p:cNvPr>
          <p:cNvSpPr>
            <a:spLocks noGrp="1"/>
          </p:cNvSpPr>
          <p:nvPr>
            <p:ph type="dt" sz="half" idx="10"/>
          </p:nvPr>
        </p:nvSpPr>
        <p:spPr/>
        <p:txBody>
          <a:bodyPr/>
          <a:lstStyle/>
          <a:p>
            <a:r>
              <a:rPr lang="en-IN"/>
              <a:t>Day 1</a:t>
            </a:r>
            <a:endParaRPr lang="en-IN" dirty="0"/>
          </a:p>
        </p:txBody>
      </p:sp>
      <p:sp>
        <p:nvSpPr>
          <p:cNvPr id="3" name="Footer Placeholder 2">
            <a:extLst>
              <a:ext uri="{FF2B5EF4-FFF2-40B4-BE49-F238E27FC236}">
                <a16:creationId xmlns:a16="http://schemas.microsoft.com/office/drawing/2014/main" xmlns="" id="{613B8546-D7B8-7B20-F9E5-13BF280F26B3}"/>
              </a:ext>
            </a:extLst>
          </p:cNvPr>
          <p:cNvSpPr>
            <a:spLocks noGrp="1"/>
          </p:cNvSpPr>
          <p:nvPr>
            <p:ph type="ftr" sz="quarter" idx="11"/>
          </p:nvPr>
        </p:nvSpPr>
        <p:spPr/>
        <p:txBody>
          <a:bodyPr/>
          <a:lstStyle/>
          <a:p>
            <a:r>
              <a:rPr lang="en-IN"/>
              <a:t>Introduction to Cloud</a:t>
            </a:r>
            <a:endParaRPr lang="en-IN" dirty="0"/>
          </a:p>
        </p:txBody>
      </p:sp>
      <p:sp>
        <p:nvSpPr>
          <p:cNvPr id="4" name="Slide Number Placeholder 3">
            <a:extLst>
              <a:ext uri="{FF2B5EF4-FFF2-40B4-BE49-F238E27FC236}">
                <a16:creationId xmlns:a16="http://schemas.microsoft.com/office/drawing/2014/main" xmlns="" id="{60B3AF0A-9379-E3AB-EC7F-D494E5FCD711}"/>
              </a:ext>
            </a:extLst>
          </p:cNvPr>
          <p:cNvSpPr>
            <a:spLocks noGrp="1"/>
          </p:cNvSpPr>
          <p:nvPr>
            <p:ph type="sldNum" sz="quarter" idx="12"/>
          </p:nvPr>
        </p:nvSpPr>
        <p:spPr/>
        <p:txBody>
          <a:bodyPr/>
          <a:lstStyle/>
          <a:p>
            <a:fld id="{AF5A65D5-10C0-4B1A-9C99-2CF1681379E4}" type="slidenum">
              <a:rPr lang="en-IN" smtClean="0"/>
              <a:pPr/>
              <a:t>3</a:t>
            </a:fld>
            <a:endParaRPr lang="en-IN" dirty="0"/>
          </a:p>
        </p:txBody>
      </p:sp>
      <p:sp>
        <p:nvSpPr>
          <p:cNvPr id="5" name="Content Placeholder 4">
            <a:extLst>
              <a:ext uri="{FF2B5EF4-FFF2-40B4-BE49-F238E27FC236}">
                <a16:creationId xmlns:a16="http://schemas.microsoft.com/office/drawing/2014/main" xmlns="" id="{3A57F526-E08E-3E07-3153-880FBDEFD68F}"/>
              </a:ext>
            </a:extLst>
          </p:cNvPr>
          <p:cNvSpPr>
            <a:spLocks noGrp="1"/>
          </p:cNvSpPr>
          <p:nvPr>
            <p:ph idx="1"/>
          </p:nvPr>
        </p:nvSpPr>
        <p:spPr/>
        <p:txBody>
          <a:bodyPr/>
          <a:lstStyle/>
          <a:p>
            <a:r>
              <a:rPr lang="en-IN" dirty="0"/>
              <a:t> Compute: CPU</a:t>
            </a:r>
          </a:p>
          <a:p>
            <a:r>
              <a:rPr lang="en-IN" dirty="0"/>
              <a:t> Memory: RAM</a:t>
            </a:r>
          </a:p>
          <a:p>
            <a:endParaRPr lang="en-IN" dirty="0"/>
          </a:p>
          <a:p>
            <a:r>
              <a:rPr lang="en-IN" dirty="0"/>
              <a:t> Storage: Data</a:t>
            </a:r>
          </a:p>
          <a:p>
            <a:pPr marL="0" indent="0">
              <a:buNone/>
            </a:pPr>
            <a:endParaRPr lang="en-IN" dirty="0"/>
          </a:p>
          <a:p>
            <a:r>
              <a:rPr lang="en-IN" dirty="0"/>
              <a:t> </a:t>
            </a:r>
            <a:r>
              <a:rPr lang="en-US" dirty="0"/>
              <a:t>Database: Store data in a structured way</a:t>
            </a:r>
          </a:p>
          <a:p>
            <a:pPr marL="0" indent="0">
              <a:buNone/>
            </a:pPr>
            <a:endParaRPr lang="en-US" dirty="0"/>
          </a:p>
          <a:p>
            <a:r>
              <a:rPr lang="en-US" dirty="0"/>
              <a:t> Network: Routers, switch, DNS server</a:t>
            </a:r>
            <a:endParaRPr lang="en-IN" dirty="0"/>
          </a:p>
        </p:txBody>
      </p:sp>
      <p:sp>
        <p:nvSpPr>
          <p:cNvPr id="6" name="Title 5">
            <a:extLst>
              <a:ext uri="{FF2B5EF4-FFF2-40B4-BE49-F238E27FC236}">
                <a16:creationId xmlns:a16="http://schemas.microsoft.com/office/drawing/2014/main" xmlns="" id="{28DA1680-0B33-5448-D188-1F0A63FE0CCD}"/>
              </a:ext>
            </a:extLst>
          </p:cNvPr>
          <p:cNvSpPr>
            <a:spLocks noGrp="1"/>
          </p:cNvSpPr>
          <p:nvPr>
            <p:ph type="title"/>
          </p:nvPr>
        </p:nvSpPr>
        <p:spPr/>
        <p:txBody>
          <a:bodyPr/>
          <a:lstStyle/>
          <a:p>
            <a:r>
              <a:rPr lang="en-US" dirty="0"/>
              <a:t>What is a server composed of?</a:t>
            </a:r>
            <a:endParaRPr lang="en-IN" dirty="0"/>
          </a:p>
        </p:txBody>
      </p:sp>
      <p:pic>
        <p:nvPicPr>
          <p:cNvPr id="8" name="Picture 7">
            <a:extLst>
              <a:ext uri="{FF2B5EF4-FFF2-40B4-BE49-F238E27FC236}">
                <a16:creationId xmlns:a16="http://schemas.microsoft.com/office/drawing/2014/main" xmlns="" id="{60413100-838E-26F5-9CA7-B3862B84AF74}"/>
              </a:ext>
            </a:extLst>
          </p:cNvPr>
          <p:cNvPicPr>
            <a:picLocks noChangeAspect="1"/>
          </p:cNvPicPr>
          <p:nvPr/>
        </p:nvPicPr>
        <p:blipFill rotWithShape="1">
          <a:blip r:embed="rId2"/>
          <a:srcRect t="5824"/>
          <a:stretch/>
        </p:blipFill>
        <p:spPr>
          <a:xfrm>
            <a:off x="3211374" y="1142061"/>
            <a:ext cx="4943447" cy="953757"/>
          </a:xfrm>
          <a:prstGeom prst="rect">
            <a:avLst/>
          </a:prstGeom>
        </p:spPr>
      </p:pic>
      <p:pic>
        <p:nvPicPr>
          <p:cNvPr id="10" name="Picture 9">
            <a:extLst>
              <a:ext uri="{FF2B5EF4-FFF2-40B4-BE49-F238E27FC236}">
                <a16:creationId xmlns:a16="http://schemas.microsoft.com/office/drawing/2014/main" xmlns="" id="{0A988028-B896-0850-92A2-27F4E035369A}"/>
              </a:ext>
            </a:extLst>
          </p:cNvPr>
          <p:cNvPicPr>
            <a:picLocks noChangeAspect="1"/>
          </p:cNvPicPr>
          <p:nvPr/>
        </p:nvPicPr>
        <p:blipFill>
          <a:blip r:embed="rId3"/>
          <a:stretch>
            <a:fillRect/>
          </a:stretch>
        </p:blipFill>
        <p:spPr>
          <a:xfrm>
            <a:off x="3211374" y="2361718"/>
            <a:ext cx="780929" cy="953757"/>
          </a:xfrm>
          <a:prstGeom prst="rect">
            <a:avLst/>
          </a:prstGeom>
        </p:spPr>
      </p:pic>
      <p:pic>
        <p:nvPicPr>
          <p:cNvPr id="12" name="Picture 11">
            <a:extLst>
              <a:ext uri="{FF2B5EF4-FFF2-40B4-BE49-F238E27FC236}">
                <a16:creationId xmlns:a16="http://schemas.microsoft.com/office/drawing/2014/main" xmlns="" id="{9C3C2E59-3B44-F208-FABD-777E48177A71}"/>
              </a:ext>
            </a:extLst>
          </p:cNvPr>
          <p:cNvPicPr>
            <a:picLocks noChangeAspect="1"/>
          </p:cNvPicPr>
          <p:nvPr/>
        </p:nvPicPr>
        <p:blipFill>
          <a:blip r:embed="rId4"/>
          <a:stretch>
            <a:fillRect/>
          </a:stretch>
        </p:blipFill>
        <p:spPr>
          <a:xfrm>
            <a:off x="6293906" y="3036252"/>
            <a:ext cx="900703" cy="1066622"/>
          </a:xfrm>
          <a:prstGeom prst="rect">
            <a:avLst/>
          </a:prstGeom>
        </p:spPr>
      </p:pic>
      <p:pic>
        <p:nvPicPr>
          <p:cNvPr id="14" name="Picture 13">
            <a:extLst>
              <a:ext uri="{FF2B5EF4-FFF2-40B4-BE49-F238E27FC236}">
                <a16:creationId xmlns:a16="http://schemas.microsoft.com/office/drawing/2014/main" xmlns="" id="{CC9A0FD3-8100-5E2A-032A-6FE6A141FF6B}"/>
              </a:ext>
            </a:extLst>
          </p:cNvPr>
          <p:cNvPicPr>
            <a:picLocks noChangeAspect="1"/>
          </p:cNvPicPr>
          <p:nvPr/>
        </p:nvPicPr>
        <p:blipFill>
          <a:blip r:embed="rId5"/>
          <a:stretch>
            <a:fillRect/>
          </a:stretch>
        </p:blipFill>
        <p:spPr>
          <a:xfrm>
            <a:off x="6218492" y="4378241"/>
            <a:ext cx="1039728" cy="1039728"/>
          </a:xfrm>
          <a:prstGeom prst="rect">
            <a:avLst/>
          </a:prstGeom>
        </p:spPr>
      </p:pic>
    </p:spTree>
    <p:extLst>
      <p:ext uri="{BB962C8B-B14F-4D97-AF65-F5344CB8AC3E}">
        <p14:creationId xmlns:p14="http://schemas.microsoft.com/office/powerpoint/2010/main" xmlns="" val="18904666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6D20484D-7353-D9CA-D0CD-1A97CE1F4668}"/>
              </a:ext>
            </a:extLst>
          </p:cNvPr>
          <p:cNvSpPr>
            <a:spLocks noGrp="1"/>
          </p:cNvSpPr>
          <p:nvPr>
            <p:ph type="dt" sz="half" idx="10"/>
          </p:nvPr>
        </p:nvSpPr>
        <p:spPr/>
        <p:txBody>
          <a:bodyPr/>
          <a:lstStyle/>
          <a:p>
            <a:r>
              <a:rPr lang="en-IN"/>
              <a:t>Day 1</a:t>
            </a:r>
            <a:endParaRPr lang="en-IN" dirty="0"/>
          </a:p>
        </p:txBody>
      </p:sp>
      <p:sp>
        <p:nvSpPr>
          <p:cNvPr id="3" name="Footer Placeholder 2">
            <a:extLst>
              <a:ext uri="{FF2B5EF4-FFF2-40B4-BE49-F238E27FC236}">
                <a16:creationId xmlns:a16="http://schemas.microsoft.com/office/drawing/2014/main" xmlns="" id="{361C6CF2-5B0E-8E2E-B743-3A9466C3A671}"/>
              </a:ext>
            </a:extLst>
          </p:cNvPr>
          <p:cNvSpPr>
            <a:spLocks noGrp="1"/>
          </p:cNvSpPr>
          <p:nvPr>
            <p:ph type="ftr" sz="quarter" idx="11"/>
          </p:nvPr>
        </p:nvSpPr>
        <p:spPr/>
        <p:txBody>
          <a:bodyPr/>
          <a:lstStyle/>
          <a:p>
            <a:r>
              <a:rPr lang="en-IN"/>
              <a:t>Introduction to Cloud</a:t>
            </a:r>
            <a:endParaRPr lang="en-IN" dirty="0"/>
          </a:p>
        </p:txBody>
      </p:sp>
      <p:sp>
        <p:nvSpPr>
          <p:cNvPr id="4" name="Slide Number Placeholder 3">
            <a:extLst>
              <a:ext uri="{FF2B5EF4-FFF2-40B4-BE49-F238E27FC236}">
                <a16:creationId xmlns:a16="http://schemas.microsoft.com/office/drawing/2014/main" xmlns="" id="{478886B1-893C-5B78-184D-1A169C0FEFAE}"/>
              </a:ext>
            </a:extLst>
          </p:cNvPr>
          <p:cNvSpPr>
            <a:spLocks noGrp="1"/>
          </p:cNvSpPr>
          <p:nvPr>
            <p:ph type="sldNum" sz="quarter" idx="12"/>
          </p:nvPr>
        </p:nvSpPr>
        <p:spPr/>
        <p:txBody>
          <a:bodyPr/>
          <a:lstStyle/>
          <a:p>
            <a:fld id="{AF5A65D5-10C0-4B1A-9C99-2CF1681379E4}" type="slidenum">
              <a:rPr lang="en-IN" smtClean="0"/>
              <a:pPr/>
              <a:t>30</a:t>
            </a:fld>
            <a:endParaRPr lang="en-IN" dirty="0"/>
          </a:p>
        </p:txBody>
      </p:sp>
      <p:graphicFrame>
        <p:nvGraphicFramePr>
          <p:cNvPr id="7" name="Content Placeholder 6">
            <a:extLst>
              <a:ext uri="{FF2B5EF4-FFF2-40B4-BE49-F238E27FC236}">
                <a16:creationId xmlns:a16="http://schemas.microsoft.com/office/drawing/2014/main" xmlns="" id="{8EFDD673-8274-E2F5-6B63-2DA31FA9FE36}"/>
              </a:ext>
            </a:extLst>
          </p:cNvPr>
          <p:cNvGraphicFramePr>
            <a:graphicFrameLocks noGrp="1"/>
          </p:cNvGraphicFramePr>
          <p:nvPr>
            <p:ph idx="1"/>
            <p:extLst>
              <p:ext uri="{D42A27DB-BD31-4B8C-83A1-F6EECF244321}">
                <p14:modId xmlns:p14="http://schemas.microsoft.com/office/powerpoint/2010/main" xmlns="" val="3920152317"/>
              </p:ext>
            </p:extLst>
          </p:nvPr>
        </p:nvGraphicFramePr>
        <p:xfrm>
          <a:off x="1154082" y="1779217"/>
          <a:ext cx="10058400" cy="4438503"/>
        </p:xfrm>
        <a:graphic>
          <a:graphicData uri="http://schemas.openxmlformats.org/drawingml/2006/table">
            <a:tbl>
              <a:tblPr/>
              <a:tblGrid>
                <a:gridCol w="1958958">
                  <a:extLst>
                    <a:ext uri="{9D8B030D-6E8A-4147-A177-3AD203B41FA5}">
                      <a16:colId xmlns:a16="http://schemas.microsoft.com/office/drawing/2014/main" xmlns="" val="731270654"/>
                    </a:ext>
                  </a:extLst>
                </a:gridCol>
                <a:gridCol w="2825578">
                  <a:extLst>
                    <a:ext uri="{9D8B030D-6E8A-4147-A177-3AD203B41FA5}">
                      <a16:colId xmlns:a16="http://schemas.microsoft.com/office/drawing/2014/main" xmlns="" val="1266018144"/>
                    </a:ext>
                  </a:extLst>
                </a:gridCol>
                <a:gridCol w="2817341">
                  <a:extLst>
                    <a:ext uri="{9D8B030D-6E8A-4147-A177-3AD203B41FA5}">
                      <a16:colId xmlns:a16="http://schemas.microsoft.com/office/drawing/2014/main" xmlns="" val="1401042192"/>
                    </a:ext>
                  </a:extLst>
                </a:gridCol>
                <a:gridCol w="2456523">
                  <a:extLst>
                    <a:ext uri="{9D8B030D-6E8A-4147-A177-3AD203B41FA5}">
                      <a16:colId xmlns:a16="http://schemas.microsoft.com/office/drawing/2014/main" xmlns="" val="2639534521"/>
                    </a:ext>
                  </a:extLst>
                </a:gridCol>
              </a:tblGrid>
              <a:tr h="271858">
                <a:tc>
                  <a:txBody>
                    <a:bodyPr/>
                    <a:lstStyle/>
                    <a:p>
                      <a:pPr algn="ctr" fontAlgn="ctr"/>
                      <a:r>
                        <a:rPr lang="en-IN" sz="1800" b="1" cap="all" dirty="0">
                          <a:solidFill>
                            <a:srgbClr val="FFFFFF"/>
                          </a:solidFill>
                          <a:effectLst/>
                          <a:latin typeface="Product Sans" panose="020B0403030502040203" pitchFamily="34" charset="0"/>
                        </a:rPr>
                        <a:t>SERVICE</a:t>
                      </a:r>
                    </a:p>
                  </a:txBody>
                  <a:tcPr marL="25243" marR="25243" marT="12621" marB="12621" anchor="ctr">
                    <a:lnL>
                      <a:noFill/>
                    </a:lnL>
                    <a:lnR>
                      <a:noFill/>
                    </a:lnR>
                    <a:lnB>
                      <a:noFill/>
                    </a:lnB>
                    <a:solidFill>
                      <a:schemeClr val="bg2">
                        <a:lumMod val="75000"/>
                      </a:schemeClr>
                    </a:solidFill>
                  </a:tcPr>
                </a:tc>
                <a:tc>
                  <a:txBody>
                    <a:bodyPr/>
                    <a:lstStyle/>
                    <a:p>
                      <a:pPr algn="ctr" fontAlgn="ctr"/>
                      <a:r>
                        <a:rPr lang="en-IN" sz="1800" b="1" cap="all" dirty="0">
                          <a:solidFill>
                            <a:srgbClr val="FFFFFF"/>
                          </a:solidFill>
                          <a:effectLst/>
                          <a:latin typeface="Product Sans" panose="020B0403030502040203" pitchFamily="34" charset="0"/>
                        </a:rPr>
                        <a:t>AWS</a:t>
                      </a:r>
                    </a:p>
                  </a:txBody>
                  <a:tcPr marL="25243" marR="25243" marT="12621" marB="12621" anchor="ctr">
                    <a:lnL>
                      <a:noFill/>
                    </a:lnL>
                    <a:lnR>
                      <a:noFill/>
                    </a:lnR>
                    <a:lnB>
                      <a:noFill/>
                    </a:lnB>
                    <a:solidFill>
                      <a:schemeClr val="bg2">
                        <a:lumMod val="75000"/>
                      </a:schemeClr>
                    </a:solidFill>
                  </a:tcPr>
                </a:tc>
                <a:tc>
                  <a:txBody>
                    <a:bodyPr/>
                    <a:lstStyle/>
                    <a:p>
                      <a:pPr algn="ctr" fontAlgn="ctr"/>
                      <a:r>
                        <a:rPr lang="en-IN" sz="1800" b="1" cap="all" dirty="0">
                          <a:solidFill>
                            <a:srgbClr val="FFFFFF"/>
                          </a:solidFill>
                          <a:effectLst/>
                          <a:latin typeface="Product Sans" panose="020B0403030502040203" pitchFamily="34" charset="0"/>
                        </a:rPr>
                        <a:t>AZURE</a:t>
                      </a:r>
                    </a:p>
                  </a:txBody>
                  <a:tcPr marL="25243" marR="25243" marT="12621" marB="12621" anchor="ctr">
                    <a:lnL>
                      <a:noFill/>
                    </a:lnL>
                    <a:lnR>
                      <a:noFill/>
                    </a:lnR>
                    <a:lnB>
                      <a:noFill/>
                    </a:lnB>
                    <a:solidFill>
                      <a:schemeClr val="bg2">
                        <a:lumMod val="75000"/>
                      </a:schemeClr>
                    </a:solidFill>
                  </a:tcPr>
                </a:tc>
                <a:tc>
                  <a:txBody>
                    <a:bodyPr/>
                    <a:lstStyle/>
                    <a:p>
                      <a:pPr algn="ctr" fontAlgn="ctr"/>
                      <a:r>
                        <a:rPr lang="en-IN" sz="1800" b="1" cap="all" dirty="0">
                          <a:solidFill>
                            <a:srgbClr val="FFFFFF"/>
                          </a:solidFill>
                          <a:effectLst/>
                          <a:latin typeface="Product Sans" panose="020B0403030502040203" pitchFamily="34" charset="0"/>
                        </a:rPr>
                        <a:t>GCP</a:t>
                      </a:r>
                    </a:p>
                  </a:txBody>
                  <a:tcPr marL="25243" marR="25243" marT="12621" marB="12621" anchor="ctr">
                    <a:lnL>
                      <a:noFill/>
                    </a:lnL>
                    <a:lnR>
                      <a:noFill/>
                    </a:lnR>
                    <a:lnB>
                      <a:noFill/>
                    </a:lnB>
                    <a:solidFill>
                      <a:schemeClr val="bg2">
                        <a:lumMod val="75000"/>
                      </a:schemeClr>
                    </a:solidFill>
                  </a:tcPr>
                </a:tc>
                <a:extLst>
                  <a:ext uri="{0D108BD9-81ED-4DB2-BD59-A6C34878D82A}">
                    <a16:rowId xmlns:a16="http://schemas.microsoft.com/office/drawing/2014/main" xmlns="" val="3862266903"/>
                  </a:ext>
                </a:extLst>
              </a:tr>
              <a:tr h="586344">
                <a:tc>
                  <a:txBody>
                    <a:bodyPr/>
                    <a:lstStyle/>
                    <a:p>
                      <a:pPr algn="l" fontAlgn="base"/>
                      <a:r>
                        <a:rPr lang="en-IN" sz="1400" b="0" dirty="0">
                          <a:solidFill>
                            <a:schemeClr val="accent3">
                              <a:lumMod val="75000"/>
                            </a:schemeClr>
                          </a:solidFill>
                          <a:effectLst/>
                          <a:latin typeface="Product Sans" panose="020B0403030502040203" pitchFamily="34" charset="0"/>
                        </a:rPr>
                        <a:t>DevOps</a:t>
                      </a:r>
                    </a:p>
                  </a:txBody>
                  <a:tcPr marL="31554" marR="31554" marT="21036" marB="21036" anchor="ctr">
                    <a:lnL>
                      <a:noFill/>
                    </a:lnL>
                    <a:lnR w="7620" cap="flat" cmpd="sng" algn="ctr">
                      <a:solidFill>
                        <a:srgbClr val="00BDFA"/>
                      </a:solidFill>
                      <a:prstDash val="solid"/>
                      <a:round/>
                      <a:headEnd type="none" w="med" len="med"/>
                      <a:tailEnd type="none" w="med" len="med"/>
                    </a:lnR>
                    <a:lnT>
                      <a:noFill/>
                    </a:lnT>
                    <a:lnB w="7620" cap="flat" cmpd="sng" algn="ctr">
                      <a:solidFill>
                        <a:srgbClr val="80BBFA"/>
                      </a:solidFill>
                      <a:prstDash val="solid"/>
                      <a:round/>
                      <a:headEnd type="none" w="med" len="med"/>
                      <a:tailEnd type="none" w="med" len="med"/>
                    </a:lnB>
                    <a:solidFill>
                      <a:schemeClr val="bg1"/>
                    </a:solidFill>
                  </a:tcPr>
                </a:tc>
                <a:tc>
                  <a:txBody>
                    <a:bodyPr/>
                    <a:lstStyle/>
                    <a:p>
                      <a:pPr algn="l" fontAlgn="base"/>
                      <a:r>
                        <a:rPr lang="en-IN" sz="1400" b="0" dirty="0" err="1">
                          <a:effectLst/>
                          <a:latin typeface="Product Sans" panose="020B0403030502040203" pitchFamily="34" charset="0"/>
                        </a:rPr>
                        <a:t>CodePipeline</a:t>
                      </a:r>
                      <a:r>
                        <a:rPr lang="en-IN" sz="1400" b="0" dirty="0">
                          <a:effectLst/>
                          <a:latin typeface="Product Sans" panose="020B0403030502040203" pitchFamily="34" charset="0"/>
                        </a:rPr>
                        <a:t>, </a:t>
                      </a:r>
                      <a:r>
                        <a:rPr lang="en-IN" sz="1400" b="0" dirty="0" err="1">
                          <a:effectLst/>
                          <a:latin typeface="Product Sans" panose="020B0403030502040203" pitchFamily="34" charset="0"/>
                        </a:rPr>
                        <a:t>CodeBuild</a:t>
                      </a:r>
                      <a:r>
                        <a:rPr lang="en-IN" sz="1400" b="0" dirty="0">
                          <a:effectLst/>
                          <a:latin typeface="Product Sans" panose="020B0403030502040203" pitchFamily="34" charset="0"/>
                        </a:rPr>
                        <a:t>, </a:t>
                      </a:r>
                      <a:r>
                        <a:rPr lang="en-IN" sz="1400" b="0" dirty="0" err="1">
                          <a:effectLst/>
                          <a:latin typeface="Product Sans" panose="020B0403030502040203" pitchFamily="34" charset="0"/>
                        </a:rPr>
                        <a:t>CodeDeploy</a:t>
                      </a:r>
                      <a:r>
                        <a:rPr lang="en-IN" sz="1400" b="0" dirty="0">
                          <a:effectLst/>
                          <a:latin typeface="Product Sans" panose="020B0403030502040203" pitchFamily="34" charset="0"/>
                        </a:rPr>
                        <a:t>, </a:t>
                      </a:r>
                      <a:r>
                        <a:rPr lang="en-IN" sz="1400" b="0" dirty="0" err="1">
                          <a:effectLst/>
                          <a:latin typeface="Product Sans" panose="020B0403030502040203" pitchFamily="34" charset="0"/>
                        </a:rPr>
                        <a:t>CodeStar</a:t>
                      </a:r>
                      <a:endParaRPr lang="en-IN" sz="1400" b="0" dirty="0">
                        <a:effectLst/>
                        <a:latin typeface="Product Sans" panose="020B0403030502040203" pitchFamily="34" charset="0"/>
                      </a:endParaRPr>
                    </a:p>
                  </a:txBody>
                  <a:tcPr marL="31554" marR="31554" marT="21036" marB="21036" anchor="ctr">
                    <a:lnL w="7620" cap="flat" cmpd="sng" algn="ctr">
                      <a:solidFill>
                        <a:srgbClr val="00BDFA"/>
                      </a:solidFill>
                      <a:prstDash val="solid"/>
                      <a:round/>
                      <a:headEnd type="none" w="med" len="med"/>
                      <a:tailEnd type="none" w="med" len="med"/>
                    </a:lnL>
                    <a:lnR w="7620" cap="flat" cmpd="sng" algn="ctr">
                      <a:solidFill>
                        <a:srgbClr val="60BAFA"/>
                      </a:solidFill>
                      <a:prstDash val="solid"/>
                      <a:round/>
                      <a:headEnd type="none" w="med" len="med"/>
                      <a:tailEnd type="none" w="med" len="med"/>
                    </a:lnR>
                    <a:lnT>
                      <a:noFill/>
                    </a:lnT>
                    <a:lnB w="7620" cap="flat" cmpd="sng" algn="ctr">
                      <a:solidFill>
                        <a:srgbClr val="90BAFA"/>
                      </a:solidFill>
                      <a:prstDash val="solid"/>
                      <a:round/>
                      <a:headEnd type="none" w="med" len="med"/>
                      <a:tailEnd type="none" w="med" len="med"/>
                    </a:lnB>
                    <a:solidFill>
                      <a:srgbClr val="FFFFFF"/>
                    </a:solidFill>
                  </a:tcPr>
                </a:tc>
                <a:tc>
                  <a:txBody>
                    <a:bodyPr/>
                    <a:lstStyle/>
                    <a:p>
                      <a:pPr algn="l" fontAlgn="base"/>
                      <a:r>
                        <a:rPr lang="en-US" sz="1400" b="0" dirty="0">
                          <a:effectLst/>
                          <a:latin typeface="Product Sans" panose="020B0403030502040203" pitchFamily="34" charset="0"/>
                        </a:rPr>
                        <a:t>Azure Boards, Pipelines, Repos, Test Plans, Artifacts</a:t>
                      </a:r>
                    </a:p>
                  </a:txBody>
                  <a:tcPr marL="31554" marR="31554" marT="21036" marB="21036" anchor="ctr">
                    <a:lnL w="7620" cap="flat" cmpd="sng" algn="ctr">
                      <a:solidFill>
                        <a:srgbClr val="60BAFA"/>
                      </a:solidFill>
                      <a:prstDash val="solid"/>
                      <a:round/>
                      <a:headEnd type="none" w="med" len="med"/>
                      <a:tailEnd type="none" w="med" len="med"/>
                    </a:lnL>
                    <a:lnR w="7620" cap="flat" cmpd="sng" algn="ctr">
                      <a:solidFill>
                        <a:srgbClr val="F0BAFA"/>
                      </a:solidFill>
                      <a:prstDash val="solid"/>
                      <a:round/>
                      <a:headEnd type="none" w="med" len="med"/>
                      <a:tailEnd type="none" w="med" len="med"/>
                    </a:lnR>
                    <a:lnT>
                      <a:noFill/>
                    </a:lnT>
                    <a:lnB w="7620" cap="flat" cmpd="sng" algn="ctr">
                      <a:solidFill>
                        <a:srgbClr val="90BAFA"/>
                      </a:solidFill>
                      <a:prstDash val="solid"/>
                      <a:round/>
                      <a:headEnd type="none" w="med" len="med"/>
                      <a:tailEnd type="none" w="med" len="med"/>
                    </a:lnB>
                    <a:solidFill>
                      <a:srgbClr val="FFFFFF"/>
                    </a:solidFill>
                  </a:tcPr>
                </a:tc>
                <a:tc>
                  <a:txBody>
                    <a:bodyPr/>
                    <a:lstStyle/>
                    <a:p>
                      <a:pPr algn="l" fontAlgn="base"/>
                      <a:r>
                        <a:rPr lang="en-US" sz="1400" b="0" dirty="0">
                          <a:effectLst/>
                          <a:latin typeface="Product Sans" panose="020B0403030502040203" pitchFamily="34" charset="0"/>
                        </a:rPr>
                        <a:t>GCP DevOps</a:t>
                      </a:r>
                    </a:p>
                    <a:p>
                      <a:pPr algn="l" fontAlgn="base"/>
                      <a:r>
                        <a:rPr lang="en-US" sz="1400" b="0" dirty="0" err="1">
                          <a:effectLst/>
                          <a:latin typeface="Product Sans" panose="020B0403030502040203" pitchFamily="34" charset="0"/>
                        </a:rPr>
                        <a:t>CloudBuild</a:t>
                      </a:r>
                      <a:r>
                        <a:rPr lang="en-US" sz="1400" b="0" dirty="0">
                          <a:effectLst/>
                          <a:latin typeface="Product Sans" panose="020B0403030502040203" pitchFamily="34" charset="0"/>
                        </a:rPr>
                        <a:t>, Artifact Registry</a:t>
                      </a:r>
                    </a:p>
                  </a:txBody>
                  <a:tcPr marL="31554" marR="31554" marT="21036" marB="21036" anchor="ctr">
                    <a:lnL w="7620" cap="flat" cmpd="sng" algn="ctr">
                      <a:solidFill>
                        <a:srgbClr val="F0BAFA"/>
                      </a:solidFill>
                      <a:prstDash val="solid"/>
                      <a:round/>
                      <a:headEnd type="none" w="med" len="med"/>
                      <a:tailEnd type="none" w="med" len="med"/>
                    </a:lnL>
                    <a:lnR w="7620" cap="flat" cmpd="sng" algn="ctr">
                      <a:solidFill>
                        <a:srgbClr val="90BDFA"/>
                      </a:solidFill>
                      <a:prstDash val="solid"/>
                      <a:round/>
                      <a:headEnd type="none" w="med" len="med"/>
                      <a:tailEnd type="none" w="med" len="med"/>
                    </a:lnR>
                    <a:lnT>
                      <a:noFill/>
                    </a:lnT>
                    <a:lnB w="7620" cap="flat" cmpd="sng" algn="ctr">
                      <a:solidFill>
                        <a:srgbClr val="80BBFA"/>
                      </a:solidFill>
                      <a:prstDash val="solid"/>
                      <a:round/>
                      <a:headEnd type="none" w="med" len="med"/>
                      <a:tailEnd type="none" w="med" len="med"/>
                    </a:lnB>
                    <a:solidFill>
                      <a:srgbClr val="FFFFFF"/>
                    </a:solidFill>
                  </a:tcPr>
                </a:tc>
                <a:extLst>
                  <a:ext uri="{0D108BD9-81ED-4DB2-BD59-A6C34878D82A}">
                    <a16:rowId xmlns:a16="http://schemas.microsoft.com/office/drawing/2014/main" xmlns="" val="3089852826"/>
                  </a:ext>
                </a:extLst>
              </a:tr>
              <a:tr h="928223">
                <a:tc>
                  <a:txBody>
                    <a:bodyPr/>
                    <a:lstStyle/>
                    <a:p>
                      <a:pPr algn="l" fontAlgn="base"/>
                      <a:r>
                        <a:rPr lang="en-IN" sz="1400" b="0" dirty="0">
                          <a:solidFill>
                            <a:schemeClr val="accent3">
                              <a:lumMod val="75000"/>
                            </a:schemeClr>
                          </a:solidFill>
                          <a:effectLst/>
                          <a:latin typeface="Product Sans" panose="020B0403030502040203" pitchFamily="34" charset="0"/>
                        </a:rPr>
                        <a:t>AI &amp; ML</a:t>
                      </a:r>
                    </a:p>
                  </a:txBody>
                  <a:tcPr marL="31554" marR="31554" marT="21036" marB="21036" anchor="ctr">
                    <a:lnL>
                      <a:noFill/>
                    </a:lnL>
                    <a:lnR w="7620" cap="flat" cmpd="sng" algn="ctr">
                      <a:solidFill>
                        <a:srgbClr val="90BAFA"/>
                      </a:solidFill>
                      <a:prstDash val="solid"/>
                      <a:round/>
                      <a:headEnd type="none" w="med" len="med"/>
                      <a:tailEnd type="none" w="med" len="med"/>
                    </a:lnR>
                    <a:lnT w="7620" cap="flat" cmpd="sng" algn="ctr">
                      <a:solidFill>
                        <a:srgbClr val="80BBFA"/>
                      </a:solidFill>
                      <a:prstDash val="solid"/>
                      <a:round/>
                      <a:headEnd type="none" w="med" len="med"/>
                      <a:tailEnd type="none" w="med" len="med"/>
                    </a:lnT>
                    <a:lnB w="7620" cap="flat" cmpd="sng" algn="ctr">
                      <a:solidFill>
                        <a:srgbClr val="60BAFA"/>
                      </a:solidFill>
                      <a:prstDash val="solid"/>
                      <a:round/>
                      <a:headEnd type="none" w="med" len="med"/>
                      <a:tailEnd type="none" w="med" len="med"/>
                    </a:lnB>
                    <a:solidFill>
                      <a:schemeClr val="bg1"/>
                    </a:solidFill>
                  </a:tcPr>
                </a:tc>
                <a:tc>
                  <a:txBody>
                    <a:bodyPr/>
                    <a:lstStyle/>
                    <a:p>
                      <a:pPr algn="l" fontAlgn="base"/>
                      <a:r>
                        <a:rPr lang="sv-SE" sz="1400" b="0" dirty="0">
                          <a:effectLst/>
                          <a:latin typeface="Product Sans" panose="020B0403030502040203" pitchFamily="34" charset="0"/>
                        </a:rPr>
                        <a:t>Amazon SageMaker, Amazon Comprehend, Amazon Lex, Amazon Polly</a:t>
                      </a:r>
                    </a:p>
                  </a:txBody>
                  <a:tcPr marL="31554" marR="31554" marT="21036" marB="21036" anchor="ctr">
                    <a:lnL w="7620" cap="flat" cmpd="sng" algn="ctr">
                      <a:solidFill>
                        <a:srgbClr val="90BAFA"/>
                      </a:solidFill>
                      <a:prstDash val="solid"/>
                      <a:round/>
                      <a:headEnd type="none" w="med" len="med"/>
                      <a:tailEnd type="none" w="med" len="med"/>
                    </a:lnL>
                    <a:lnR w="7620" cap="flat" cmpd="sng" algn="ctr">
                      <a:solidFill>
                        <a:srgbClr val="90BAFA"/>
                      </a:solidFill>
                      <a:prstDash val="solid"/>
                      <a:round/>
                      <a:headEnd type="none" w="med" len="med"/>
                      <a:tailEnd type="none" w="med" len="med"/>
                    </a:lnR>
                    <a:lnT w="7620" cap="flat" cmpd="sng" algn="ctr">
                      <a:solidFill>
                        <a:srgbClr val="90BAFA"/>
                      </a:solidFill>
                      <a:prstDash val="solid"/>
                      <a:round/>
                      <a:headEnd type="none" w="med" len="med"/>
                      <a:tailEnd type="none" w="med" len="med"/>
                    </a:lnT>
                    <a:lnB w="7620" cap="flat" cmpd="sng" algn="ctr">
                      <a:solidFill>
                        <a:srgbClr val="F0BAFA"/>
                      </a:solidFill>
                      <a:prstDash val="solid"/>
                      <a:round/>
                      <a:headEnd type="none" w="med" len="med"/>
                      <a:tailEnd type="none" w="med" len="med"/>
                    </a:lnB>
                    <a:solidFill>
                      <a:srgbClr val="FFFFFF"/>
                    </a:solidFill>
                  </a:tcPr>
                </a:tc>
                <a:tc>
                  <a:txBody>
                    <a:bodyPr/>
                    <a:lstStyle/>
                    <a:p>
                      <a:pPr algn="l" fontAlgn="base"/>
                      <a:r>
                        <a:rPr lang="en-US" sz="1400" b="0" dirty="0">
                          <a:effectLst/>
                          <a:latin typeface="Product Sans" panose="020B0403030502040203" pitchFamily="34" charset="0"/>
                        </a:rPr>
                        <a:t>Azure Machine Learning, Azure Databricks, Azure Cognitive Search, Azure Bot Service, Cognitive Services</a:t>
                      </a:r>
                    </a:p>
                  </a:txBody>
                  <a:tcPr marL="31554" marR="31554" marT="21036" marB="21036" anchor="ctr">
                    <a:lnL w="7620" cap="flat" cmpd="sng" algn="ctr">
                      <a:solidFill>
                        <a:srgbClr val="90BAFA"/>
                      </a:solidFill>
                      <a:prstDash val="solid"/>
                      <a:round/>
                      <a:headEnd type="none" w="med" len="med"/>
                      <a:tailEnd type="none" w="med" len="med"/>
                    </a:lnL>
                    <a:lnR w="7620" cap="flat" cmpd="sng" algn="ctr">
                      <a:solidFill>
                        <a:srgbClr val="90BAFA"/>
                      </a:solidFill>
                      <a:prstDash val="solid"/>
                      <a:round/>
                      <a:headEnd type="none" w="med" len="med"/>
                      <a:tailEnd type="none" w="med" len="med"/>
                    </a:lnR>
                    <a:lnT w="7620" cap="flat" cmpd="sng" algn="ctr">
                      <a:solidFill>
                        <a:srgbClr val="90BAFA"/>
                      </a:solidFill>
                      <a:prstDash val="solid"/>
                      <a:round/>
                      <a:headEnd type="none" w="med" len="med"/>
                      <a:tailEnd type="none" w="med" len="med"/>
                    </a:lnT>
                    <a:lnB w="7620" cap="flat" cmpd="sng" algn="ctr">
                      <a:solidFill>
                        <a:srgbClr val="F0BAFA"/>
                      </a:solidFill>
                      <a:prstDash val="solid"/>
                      <a:round/>
                      <a:headEnd type="none" w="med" len="med"/>
                      <a:tailEnd type="none" w="med" len="med"/>
                    </a:lnB>
                    <a:solidFill>
                      <a:srgbClr val="FFFFFF"/>
                    </a:solidFill>
                  </a:tcPr>
                </a:tc>
                <a:tc>
                  <a:txBody>
                    <a:bodyPr/>
                    <a:lstStyle/>
                    <a:p>
                      <a:pPr algn="l" fontAlgn="base"/>
                      <a:r>
                        <a:rPr lang="en-IN" sz="1400" b="0" dirty="0">
                          <a:effectLst/>
                          <a:latin typeface="Product Sans" panose="020B0403030502040203" pitchFamily="34" charset="0"/>
                        </a:rPr>
                        <a:t>Vertex AI, </a:t>
                      </a:r>
                      <a:r>
                        <a:rPr lang="en-IN" sz="1400" b="0" dirty="0" err="1">
                          <a:effectLst/>
                          <a:latin typeface="Product Sans" panose="020B0403030502040203" pitchFamily="34" charset="0"/>
                        </a:rPr>
                        <a:t>AutoML</a:t>
                      </a:r>
                      <a:r>
                        <a:rPr lang="en-IN" sz="1400" b="0" dirty="0">
                          <a:effectLst/>
                          <a:latin typeface="Product Sans" panose="020B0403030502040203" pitchFamily="34" charset="0"/>
                        </a:rPr>
                        <a:t>, Dataflow CX, Cloud Vision, Virtual Agents</a:t>
                      </a:r>
                    </a:p>
                  </a:txBody>
                  <a:tcPr marL="31554" marR="31554" marT="21036" marB="21036" anchor="ctr">
                    <a:lnL w="7620" cap="flat" cmpd="sng" algn="ctr">
                      <a:solidFill>
                        <a:srgbClr val="90BAFA"/>
                      </a:solidFill>
                      <a:prstDash val="solid"/>
                      <a:round/>
                      <a:headEnd type="none" w="med" len="med"/>
                      <a:tailEnd type="none" w="med" len="med"/>
                    </a:lnL>
                    <a:lnR w="7620" cap="flat" cmpd="sng" algn="ctr">
                      <a:solidFill>
                        <a:srgbClr val="F0BAFA"/>
                      </a:solidFill>
                      <a:prstDash val="solid"/>
                      <a:round/>
                      <a:headEnd type="none" w="med" len="med"/>
                      <a:tailEnd type="none" w="med" len="med"/>
                    </a:lnR>
                    <a:lnT w="7620" cap="flat" cmpd="sng" algn="ctr">
                      <a:solidFill>
                        <a:srgbClr val="80BBFA"/>
                      </a:solidFill>
                      <a:prstDash val="solid"/>
                      <a:round/>
                      <a:headEnd type="none" w="med" len="med"/>
                      <a:tailEnd type="none" w="med" len="med"/>
                    </a:lnT>
                    <a:lnB w="7620" cap="flat" cmpd="sng" algn="ctr">
                      <a:solidFill>
                        <a:srgbClr val="30BDFA"/>
                      </a:solidFill>
                      <a:prstDash val="solid"/>
                      <a:round/>
                      <a:headEnd type="none" w="med" len="med"/>
                      <a:tailEnd type="none" w="med" len="med"/>
                    </a:lnB>
                    <a:solidFill>
                      <a:srgbClr val="FFFFFF"/>
                    </a:solidFill>
                  </a:tcPr>
                </a:tc>
                <a:extLst>
                  <a:ext uri="{0D108BD9-81ED-4DB2-BD59-A6C34878D82A}">
                    <a16:rowId xmlns:a16="http://schemas.microsoft.com/office/drawing/2014/main" xmlns="" val="3635505370"/>
                  </a:ext>
                </a:extLst>
              </a:tr>
              <a:tr h="594684">
                <a:tc>
                  <a:txBody>
                    <a:bodyPr/>
                    <a:lstStyle/>
                    <a:p>
                      <a:pPr algn="l" fontAlgn="base"/>
                      <a:r>
                        <a:rPr lang="en-IN" sz="1400" b="0">
                          <a:solidFill>
                            <a:schemeClr val="accent3">
                              <a:lumMod val="75000"/>
                            </a:schemeClr>
                          </a:solidFill>
                          <a:effectLst/>
                          <a:latin typeface="Product Sans" panose="020B0403030502040203" pitchFamily="34" charset="0"/>
                        </a:rPr>
                        <a:t>IoT</a:t>
                      </a:r>
                    </a:p>
                  </a:txBody>
                  <a:tcPr marL="31554" marR="31554" marT="21036" marB="21036" anchor="ctr">
                    <a:lnL>
                      <a:noFill/>
                    </a:lnL>
                    <a:lnR w="7620" cap="flat" cmpd="sng" algn="ctr">
                      <a:solidFill>
                        <a:srgbClr val="30BDFA"/>
                      </a:solidFill>
                      <a:prstDash val="solid"/>
                      <a:round/>
                      <a:headEnd type="none" w="med" len="med"/>
                      <a:tailEnd type="none" w="med" len="med"/>
                    </a:lnR>
                    <a:lnT w="7620" cap="flat" cmpd="sng" algn="ctr">
                      <a:solidFill>
                        <a:srgbClr val="60BAFA"/>
                      </a:solidFill>
                      <a:prstDash val="solid"/>
                      <a:round/>
                      <a:headEnd type="none" w="med" len="med"/>
                      <a:tailEnd type="none" w="med" len="med"/>
                    </a:lnT>
                    <a:lnB w="7620" cap="flat" cmpd="sng" algn="ctr">
                      <a:solidFill>
                        <a:srgbClr val="90BDFA"/>
                      </a:solidFill>
                      <a:prstDash val="solid"/>
                      <a:round/>
                      <a:headEnd type="none" w="med" len="med"/>
                      <a:tailEnd type="none" w="med" len="med"/>
                    </a:lnB>
                    <a:solidFill>
                      <a:schemeClr val="bg1"/>
                    </a:solidFill>
                  </a:tcPr>
                </a:tc>
                <a:tc>
                  <a:txBody>
                    <a:bodyPr/>
                    <a:lstStyle/>
                    <a:p>
                      <a:pPr algn="l" fontAlgn="base"/>
                      <a:r>
                        <a:rPr lang="en-US" sz="1400" b="0">
                          <a:effectLst/>
                          <a:latin typeface="Product Sans" panose="020B0403030502040203" pitchFamily="34" charset="0"/>
                        </a:rPr>
                        <a:t>FreeRTOS, IoT Core, Greengrass, IoT Analytics, SiteWise</a:t>
                      </a:r>
                    </a:p>
                  </a:txBody>
                  <a:tcPr marL="31554" marR="31554" marT="21036" marB="21036" anchor="ctr">
                    <a:lnL w="7620" cap="flat" cmpd="sng" algn="ctr">
                      <a:solidFill>
                        <a:srgbClr val="30BDFA"/>
                      </a:solidFill>
                      <a:prstDash val="solid"/>
                      <a:round/>
                      <a:headEnd type="none" w="med" len="med"/>
                      <a:tailEnd type="none" w="med" len="med"/>
                    </a:lnL>
                    <a:lnR w="7620" cap="flat" cmpd="sng" algn="ctr">
                      <a:solidFill>
                        <a:srgbClr val="90BDFA"/>
                      </a:solidFill>
                      <a:prstDash val="solid"/>
                      <a:round/>
                      <a:headEnd type="none" w="med" len="med"/>
                      <a:tailEnd type="none" w="med" len="med"/>
                    </a:lnR>
                    <a:lnT w="7620" cap="flat" cmpd="sng" algn="ctr">
                      <a:solidFill>
                        <a:srgbClr val="F0BAFA"/>
                      </a:solidFill>
                      <a:prstDash val="solid"/>
                      <a:round/>
                      <a:headEnd type="none" w="med" len="med"/>
                      <a:tailEnd type="none" w="med" len="med"/>
                    </a:lnT>
                    <a:lnB w="7620" cap="flat" cmpd="sng" algn="ctr">
                      <a:solidFill>
                        <a:srgbClr val="C0BDFA"/>
                      </a:solidFill>
                      <a:prstDash val="solid"/>
                      <a:round/>
                      <a:headEnd type="none" w="med" len="med"/>
                      <a:tailEnd type="none" w="med" len="med"/>
                    </a:lnB>
                    <a:solidFill>
                      <a:srgbClr val="FFFFFF"/>
                    </a:solidFill>
                  </a:tcPr>
                </a:tc>
                <a:tc>
                  <a:txBody>
                    <a:bodyPr/>
                    <a:lstStyle/>
                    <a:p>
                      <a:pPr algn="l" fontAlgn="base"/>
                      <a:r>
                        <a:rPr lang="en-IN" sz="1400" b="0" dirty="0">
                          <a:effectLst/>
                          <a:latin typeface="Product Sans" panose="020B0403030502040203" pitchFamily="34" charset="0"/>
                        </a:rPr>
                        <a:t>Azure IoT Hub/Central, IoT Edge, Azure Sphere, Azure RTOS</a:t>
                      </a:r>
                    </a:p>
                  </a:txBody>
                  <a:tcPr marL="31554" marR="31554" marT="21036" marB="21036" anchor="ctr">
                    <a:lnL w="7620" cap="flat" cmpd="sng" algn="ctr">
                      <a:solidFill>
                        <a:srgbClr val="90BDFA"/>
                      </a:solidFill>
                      <a:prstDash val="solid"/>
                      <a:round/>
                      <a:headEnd type="none" w="med" len="med"/>
                      <a:tailEnd type="none" w="med" len="med"/>
                    </a:lnL>
                    <a:lnR w="7620" cap="flat" cmpd="sng" algn="ctr">
                      <a:solidFill>
                        <a:srgbClr val="C0BDFA"/>
                      </a:solidFill>
                      <a:prstDash val="solid"/>
                      <a:round/>
                      <a:headEnd type="none" w="med" len="med"/>
                      <a:tailEnd type="none" w="med" len="med"/>
                    </a:lnR>
                    <a:lnT w="7620" cap="flat" cmpd="sng" algn="ctr">
                      <a:solidFill>
                        <a:srgbClr val="F0BAFA"/>
                      </a:solidFill>
                      <a:prstDash val="solid"/>
                      <a:round/>
                      <a:headEnd type="none" w="med" len="med"/>
                      <a:tailEnd type="none" w="med" len="med"/>
                    </a:lnT>
                    <a:lnB w="7620" cap="flat" cmpd="sng" algn="ctr">
                      <a:solidFill>
                        <a:srgbClr val="F0C3FA"/>
                      </a:solidFill>
                      <a:prstDash val="solid"/>
                      <a:round/>
                      <a:headEnd type="none" w="med" len="med"/>
                      <a:tailEnd type="none" w="med" len="med"/>
                    </a:lnB>
                    <a:solidFill>
                      <a:srgbClr val="FFFFFF"/>
                    </a:solidFill>
                  </a:tcPr>
                </a:tc>
                <a:tc>
                  <a:txBody>
                    <a:bodyPr/>
                    <a:lstStyle/>
                    <a:p>
                      <a:pPr algn="l" fontAlgn="base"/>
                      <a:r>
                        <a:rPr lang="en-IN" sz="1400" b="0">
                          <a:effectLst/>
                          <a:latin typeface="Product Sans" panose="020B0403030502040203" pitchFamily="34" charset="0"/>
                        </a:rPr>
                        <a:t>Google Cloud IoT Core</a:t>
                      </a:r>
                    </a:p>
                  </a:txBody>
                  <a:tcPr marL="31554" marR="31554" marT="21036" marB="21036" anchor="ctr">
                    <a:lnL w="7620" cap="flat" cmpd="sng" algn="ctr">
                      <a:solidFill>
                        <a:srgbClr val="C0BDFA"/>
                      </a:solidFill>
                      <a:prstDash val="solid"/>
                      <a:round/>
                      <a:headEnd type="none" w="med" len="med"/>
                      <a:tailEnd type="none" w="med" len="med"/>
                    </a:lnL>
                    <a:lnR w="7620" cap="flat" cmpd="sng" algn="ctr">
                      <a:solidFill>
                        <a:srgbClr val="90C3FA"/>
                      </a:solidFill>
                      <a:prstDash val="solid"/>
                      <a:round/>
                      <a:headEnd type="none" w="med" len="med"/>
                      <a:tailEnd type="none" w="med" len="med"/>
                    </a:lnR>
                    <a:lnT w="7620" cap="flat" cmpd="sng" algn="ctr">
                      <a:solidFill>
                        <a:srgbClr val="30BDFA"/>
                      </a:solidFill>
                      <a:prstDash val="solid"/>
                      <a:round/>
                      <a:headEnd type="none" w="med" len="med"/>
                      <a:tailEnd type="none" w="med" len="med"/>
                    </a:lnT>
                    <a:lnB w="7620" cap="flat" cmpd="sng" algn="ctr">
                      <a:solidFill>
                        <a:srgbClr val="50C1FA"/>
                      </a:solidFill>
                      <a:prstDash val="solid"/>
                      <a:round/>
                      <a:headEnd type="none" w="med" len="med"/>
                      <a:tailEnd type="none" w="med" len="med"/>
                    </a:lnB>
                    <a:solidFill>
                      <a:srgbClr val="FFFFFF"/>
                    </a:solidFill>
                  </a:tcPr>
                </a:tc>
                <a:extLst>
                  <a:ext uri="{0D108BD9-81ED-4DB2-BD59-A6C34878D82A}">
                    <a16:rowId xmlns:a16="http://schemas.microsoft.com/office/drawing/2014/main" xmlns="" val="1544111278"/>
                  </a:ext>
                </a:extLst>
              </a:tr>
              <a:tr h="543698">
                <a:tc>
                  <a:txBody>
                    <a:bodyPr/>
                    <a:lstStyle/>
                    <a:p>
                      <a:pPr algn="l" fontAlgn="base"/>
                      <a:r>
                        <a:rPr lang="en-IN" sz="1400" b="0">
                          <a:solidFill>
                            <a:schemeClr val="accent3">
                              <a:lumMod val="75000"/>
                            </a:schemeClr>
                          </a:solidFill>
                          <a:effectLst/>
                          <a:latin typeface="Product Sans" panose="020B0403030502040203" pitchFamily="34" charset="0"/>
                        </a:rPr>
                        <a:t>AR &amp; VR</a:t>
                      </a:r>
                    </a:p>
                  </a:txBody>
                  <a:tcPr marL="31554" marR="31554" marT="21036" marB="21036" anchor="ctr">
                    <a:lnL>
                      <a:noFill/>
                    </a:lnL>
                    <a:lnR w="7620" cap="flat" cmpd="sng" algn="ctr">
                      <a:solidFill>
                        <a:srgbClr val="A0BFFA"/>
                      </a:solidFill>
                      <a:prstDash val="solid"/>
                      <a:round/>
                      <a:headEnd type="none" w="med" len="med"/>
                      <a:tailEnd type="none" w="med" len="med"/>
                    </a:lnR>
                    <a:lnT w="7620" cap="flat" cmpd="sng" algn="ctr">
                      <a:solidFill>
                        <a:srgbClr val="90BDFA"/>
                      </a:solidFill>
                      <a:prstDash val="solid"/>
                      <a:round/>
                      <a:headEnd type="none" w="med" len="med"/>
                      <a:tailEnd type="none" w="med" len="med"/>
                    </a:lnT>
                    <a:lnB w="7620" cap="flat" cmpd="sng" algn="ctr">
                      <a:solidFill>
                        <a:srgbClr val="A0C2FA"/>
                      </a:solidFill>
                      <a:prstDash val="solid"/>
                      <a:round/>
                      <a:headEnd type="none" w="med" len="med"/>
                      <a:tailEnd type="none" w="med" len="med"/>
                    </a:lnB>
                    <a:solidFill>
                      <a:schemeClr val="bg1"/>
                    </a:solidFill>
                  </a:tcPr>
                </a:tc>
                <a:tc>
                  <a:txBody>
                    <a:bodyPr/>
                    <a:lstStyle/>
                    <a:p>
                      <a:pPr algn="l" fontAlgn="base"/>
                      <a:r>
                        <a:rPr lang="en-IN" sz="1400" b="0">
                          <a:effectLst/>
                          <a:latin typeface="Product Sans" panose="020B0403030502040203" pitchFamily="34" charset="0"/>
                        </a:rPr>
                        <a:t>Amazon Sumerian</a:t>
                      </a:r>
                    </a:p>
                  </a:txBody>
                  <a:tcPr marL="31554" marR="31554" marT="21036" marB="21036" anchor="ctr">
                    <a:lnL w="7620" cap="flat" cmpd="sng" algn="ctr">
                      <a:solidFill>
                        <a:srgbClr val="A0BFFA"/>
                      </a:solidFill>
                      <a:prstDash val="solid"/>
                      <a:round/>
                      <a:headEnd type="none" w="med" len="med"/>
                      <a:tailEnd type="none" w="med" len="med"/>
                    </a:lnL>
                    <a:lnR w="7620" cap="flat" cmpd="sng" algn="ctr">
                      <a:solidFill>
                        <a:srgbClr val="50C1FA"/>
                      </a:solidFill>
                      <a:prstDash val="solid"/>
                      <a:round/>
                      <a:headEnd type="none" w="med" len="med"/>
                      <a:tailEnd type="none" w="med" len="med"/>
                    </a:lnR>
                    <a:lnT w="7620" cap="flat" cmpd="sng" algn="ctr">
                      <a:solidFill>
                        <a:srgbClr val="C0BDFA"/>
                      </a:solidFill>
                      <a:prstDash val="solid"/>
                      <a:round/>
                      <a:headEnd type="none" w="med" len="med"/>
                      <a:tailEnd type="none" w="med" len="med"/>
                    </a:lnT>
                    <a:lnB w="7620" cap="flat" cmpd="sng" algn="ctr">
                      <a:solidFill>
                        <a:srgbClr val="60C0FA"/>
                      </a:solidFill>
                      <a:prstDash val="solid"/>
                      <a:round/>
                      <a:headEnd type="none" w="med" len="med"/>
                      <a:tailEnd type="none" w="med" len="med"/>
                    </a:lnB>
                    <a:solidFill>
                      <a:srgbClr val="FFFFFF"/>
                    </a:solidFill>
                  </a:tcPr>
                </a:tc>
                <a:tc>
                  <a:txBody>
                    <a:bodyPr/>
                    <a:lstStyle/>
                    <a:p>
                      <a:pPr algn="l" fontAlgn="base"/>
                      <a:r>
                        <a:rPr lang="en-US" sz="1400" b="0" dirty="0">
                          <a:effectLst/>
                          <a:latin typeface="Product Sans" panose="020B0403030502040203" pitchFamily="34" charset="0"/>
                        </a:rPr>
                        <a:t>Azure Mixed Reality (Spatial Anchors/Remote Rendering)</a:t>
                      </a:r>
                    </a:p>
                  </a:txBody>
                  <a:tcPr marL="31554" marR="31554" marT="21036" marB="21036" anchor="ctr">
                    <a:lnL w="7620" cap="flat" cmpd="sng" algn="ctr">
                      <a:solidFill>
                        <a:srgbClr val="50C1FA"/>
                      </a:solidFill>
                      <a:prstDash val="solid"/>
                      <a:round/>
                      <a:headEnd type="none" w="med" len="med"/>
                      <a:tailEnd type="none" w="med" len="med"/>
                    </a:lnL>
                    <a:lnR w="7620" cap="flat" cmpd="sng" algn="ctr">
                      <a:solidFill>
                        <a:srgbClr val="00C3FA"/>
                      </a:solidFill>
                      <a:prstDash val="solid"/>
                      <a:round/>
                      <a:headEnd type="none" w="med" len="med"/>
                      <a:tailEnd type="none" w="med" len="med"/>
                    </a:lnR>
                    <a:lnT w="7620" cap="flat" cmpd="sng" algn="ctr">
                      <a:solidFill>
                        <a:srgbClr val="F0C3FA"/>
                      </a:solidFill>
                      <a:prstDash val="solid"/>
                      <a:round/>
                      <a:headEnd type="none" w="med" len="med"/>
                      <a:tailEnd type="none" w="med" len="med"/>
                    </a:lnT>
                    <a:lnB w="7620" cap="flat" cmpd="sng" algn="ctr">
                      <a:solidFill>
                        <a:srgbClr val="E0C4FA"/>
                      </a:solidFill>
                      <a:prstDash val="solid"/>
                      <a:round/>
                      <a:headEnd type="none" w="med" len="med"/>
                      <a:tailEnd type="none" w="med" len="med"/>
                    </a:lnB>
                    <a:solidFill>
                      <a:srgbClr val="FFFFFF"/>
                    </a:solidFill>
                  </a:tcPr>
                </a:tc>
                <a:tc>
                  <a:txBody>
                    <a:bodyPr/>
                    <a:lstStyle/>
                    <a:p>
                      <a:pPr algn="l" fontAlgn="base"/>
                      <a:r>
                        <a:rPr lang="en-IN" sz="1400" b="0">
                          <a:effectLst/>
                          <a:latin typeface="Product Sans" panose="020B0403030502040203" pitchFamily="34" charset="0"/>
                        </a:rPr>
                        <a:t>ARCore</a:t>
                      </a:r>
                    </a:p>
                  </a:txBody>
                  <a:tcPr marL="31554" marR="31554" marT="21036" marB="21036" anchor="ctr">
                    <a:lnL w="7620" cap="flat" cmpd="sng" algn="ctr">
                      <a:solidFill>
                        <a:srgbClr val="00C3FA"/>
                      </a:solidFill>
                      <a:prstDash val="solid"/>
                      <a:round/>
                      <a:headEnd type="none" w="med" len="med"/>
                      <a:tailEnd type="none" w="med" len="med"/>
                    </a:lnL>
                    <a:lnR w="7620" cap="flat" cmpd="sng" algn="ctr">
                      <a:solidFill>
                        <a:srgbClr val="70C2FA"/>
                      </a:solidFill>
                      <a:prstDash val="solid"/>
                      <a:round/>
                      <a:headEnd type="none" w="med" len="med"/>
                      <a:tailEnd type="none" w="med" len="med"/>
                    </a:lnR>
                    <a:lnT w="7620" cap="flat" cmpd="sng" algn="ctr">
                      <a:solidFill>
                        <a:srgbClr val="50C1FA"/>
                      </a:solidFill>
                      <a:prstDash val="solid"/>
                      <a:round/>
                      <a:headEnd type="none" w="med" len="med"/>
                      <a:tailEnd type="none" w="med" len="med"/>
                    </a:lnT>
                    <a:lnB w="7620" cap="flat" cmpd="sng" algn="ctr">
                      <a:solidFill>
                        <a:srgbClr val="30C3FA"/>
                      </a:solidFill>
                      <a:prstDash val="solid"/>
                      <a:round/>
                      <a:headEnd type="none" w="med" len="med"/>
                      <a:tailEnd type="none" w="med" len="med"/>
                    </a:lnB>
                    <a:solidFill>
                      <a:srgbClr val="FFFFFF"/>
                    </a:solidFill>
                  </a:tcPr>
                </a:tc>
                <a:extLst>
                  <a:ext uri="{0D108BD9-81ED-4DB2-BD59-A6C34878D82A}">
                    <a16:rowId xmlns:a16="http://schemas.microsoft.com/office/drawing/2014/main" xmlns="" val="1182198199"/>
                  </a:ext>
                </a:extLst>
              </a:tr>
              <a:tr h="393069">
                <a:tc>
                  <a:txBody>
                    <a:bodyPr/>
                    <a:lstStyle/>
                    <a:p>
                      <a:pPr algn="l" fontAlgn="base"/>
                      <a:r>
                        <a:rPr lang="en-IN" sz="1400" b="0">
                          <a:solidFill>
                            <a:schemeClr val="accent3">
                              <a:lumMod val="75000"/>
                            </a:schemeClr>
                          </a:solidFill>
                          <a:effectLst/>
                          <a:latin typeface="Product Sans" panose="020B0403030502040203" pitchFamily="34" charset="0"/>
                        </a:rPr>
                        <a:t>Game Development</a:t>
                      </a:r>
                    </a:p>
                  </a:txBody>
                  <a:tcPr marL="31554" marR="31554" marT="21036" marB="21036" anchor="ctr">
                    <a:lnL>
                      <a:noFill/>
                    </a:lnL>
                    <a:lnR w="7620" cap="flat" cmpd="sng" algn="ctr">
                      <a:solidFill>
                        <a:srgbClr val="40BFFA"/>
                      </a:solidFill>
                      <a:prstDash val="solid"/>
                      <a:round/>
                      <a:headEnd type="none" w="med" len="med"/>
                      <a:tailEnd type="none" w="med" len="med"/>
                    </a:lnR>
                    <a:lnT w="7620" cap="flat" cmpd="sng" algn="ctr">
                      <a:solidFill>
                        <a:srgbClr val="A0C2FA"/>
                      </a:solidFill>
                      <a:prstDash val="solid"/>
                      <a:round/>
                      <a:headEnd type="none" w="med" len="med"/>
                      <a:tailEnd type="none" w="med" len="med"/>
                    </a:lnT>
                    <a:lnB w="7620" cap="flat" cmpd="sng" algn="ctr">
                      <a:solidFill>
                        <a:srgbClr val="60C0FA"/>
                      </a:solidFill>
                      <a:prstDash val="solid"/>
                      <a:round/>
                      <a:headEnd type="none" w="med" len="med"/>
                      <a:tailEnd type="none" w="med" len="med"/>
                    </a:lnB>
                    <a:solidFill>
                      <a:schemeClr val="bg1"/>
                    </a:solidFill>
                  </a:tcPr>
                </a:tc>
                <a:tc>
                  <a:txBody>
                    <a:bodyPr/>
                    <a:lstStyle/>
                    <a:p>
                      <a:pPr algn="l" fontAlgn="base"/>
                      <a:r>
                        <a:rPr lang="en-IN" sz="1400" b="0">
                          <a:effectLst/>
                          <a:latin typeface="Product Sans" panose="020B0403030502040203" pitchFamily="34" charset="0"/>
                        </a:rPr>
                        <a:t>Amazon GameLift</a:t>
                      </a:r>
                    </a:p>
                  </a:txBody>
                  <a:tcPr marL="31554" marR="31554" marT="21036" marB="21036" anchor="ctr">
                    <a:lnL w="7620" cap="flat" cmpd="sng" algn="ctr">
                      <a:solidFill>
                        <a:srgbClr val="40BFFA"/>
                      </a:solidFill>
                      <a:prstDash val="solid"/>
                      <a:round/>
                      <a:headEnd type="none" w="med" len="med"/>
                      <a:tailEnd type="none" w="med" len="med"/>
                    </a:lnL>
                    <a:lnR w="7620" cap="flat" cmpd="sng" algn="ctr">
                      <a:solidFill>
                        <a:srgbClr val="00C3FA"/>
                      </a:solidFill>
                      <a:prstDash val="solid"/>
                      <a:round/>
                      <a:headEnd type="none" w="med" len="med"/>
                      <a:tailEnd type="none" w="med" len="med"/>
                    </a:lnR>
                    <a:lnT w="7620" cap="flat" cmpd="sng" algn="ctr">
                      <a:solidFill>
                        <a:srgbClr val="60C0FA"/>
                      </a:solidFill>
                      <a:prstDash val="solid"/>
                      <a:round/>
                      <a:headEnd type="none" w="med" len="med"/>
                      <a:tailEnd type="none" w="med" len="med"/>
                    </a:lnT>
                    <a:lnB w="7620" cap="flat" cmpd="sng" algn="ctr">
                      <a:solidFill>
                        <a:srgbClr val="C0C3FA"/>
                      </a:solidFill>
                      <a:prstDash val="solid"/>
                      <a:round/>
                      <a:headEnd type="none" w="med" len="med"/>
                      <a:tailEnd type="none" w="med" len="med"/>
                    </a:lnB>
                    <a:solidFill>
                      <a:srgbClr val="FFFFFF"/>
                    </a:solidFill>
                  </a:tcPr>
                </a:tc>
                <a:tc>
                  <a:txBody>
                    <a:bodyPr/>
                    <a:lstStyle/>
                    <a:p>
                      <a:pPr algn="l" fontAlgn="base"/>
                      <a:r>
                        <a:rPr lang="en-IN" sz="1400" b="0" dirty="0">
                          <a:effectLst/>
                          <a:latin typeface="Product Sans" panose="020B0403030502040203" pitchFamily="34" charset="0"/>
                        </a:rPr>
                        <a:t>Azure </a:t>
                      </a:r>
                      <a:r>
                        <a:rPr lang="en-IN" sz="1400" b="0" dirty="0" err="1">
                          <a:effectLst/>
                          <a:latin typeface="Product Sans" panose="020B0403030502040203" pitchFamily="34" charset="0"/>
                        </a:rPr>
                        <a:t>PlayFab</a:t>
                      </a:r>
                      <a:endParaRPr lang="en-IN" sz="1400" b="0" dirty="0">
                        <a:effectLst/>
                        <a:latin typeface="Product Sans" panose="020B0403030502040203" pitchFamily="34" charset="0"/>
                      </a:endParaRPr>
                    </a:p>
                  </a:txBody>
                  <a:tcPr marL="31554" marR="31554" marT="21036" marB="21036" anchor="ctr">
                    <a:lnL w="7620" cap="flat" cmpd="sng" algn="ctr">
                      <a:solidFill>
                        <a:srgbClr val="00C3FA"/>
                      </a:solidFill>
                      <a:prstDash val="solid"/>
                      <a:round/>
                      <a:headEnd type="none" w="med" len="med"/>
                      <a:tailEnd type="none" w="med" len="med"/>
                    </a:lnL>
                    <a:lnR w="7620" cap="flat" cmpd="sng" algn="ctr">
                      <a:solidFill>
                        <a:srgbClr val="E0C1FA"/>
                      </a:solidFill>
                      <a:prstDash val="solid"/>
                      <a:round/>
                      <a:headEnd type="none" w="med" len="med"/>
                      <a:tailEnd type="none" w="med" len="med"/>
                    </a:lnR>
                    <a:lnT w="7620" cap="flat" cmpd="sng" algn="ctr">
                      <a:solidFill>
                        <a:srgbClr val="E0C4FA"/>
                      </a:solidFill>
                      <a:prstDash val="solid"/>
                      <a:round/>
                      <a:headEnd type="none" w="med" len="med"/>
                      <a:tailEnd type="none" w="med" len="med"/>
                    </a:lnT>
                    <a:lnB w="7620" cap="flat" cmpd="sng" algn="ctr">
                      <a:solidFill>
                        <a:srgbClr val="30C3FA"/>
                      </a:solidFill>
                      <a:prstDash val="solid"/>
                      <a:round/>
                      <a:headEnd type="none" w="med" len="med"/>
                      <a:tailEnd type="none" w="med" len="med"/>
                    </a:lnB>
                    <a:solidFill>
                      <a:srgbClr val="FFFFFF"/>
                    </a:solidFill>
                  </a:tcPr>
                </a:tc>
                <a:tc>
                  <a:txBody>
                    <a:bodyPr/>
                    <a:lstStyle/>
                    <a:p>
                      <a:pPr algn="l" fontAlgn="base"/>
                      <a:endParaRPr lang="en-IN" sz="1400" b="0" dirty="0">
                        <a:effectLst/>
                        <a:latin typeface="Product Sans" panose="020B0403030502040203" pitchFamily="34" charset="0"/>
                      </a:endParaRPr>
                    </a:p>
                  </a:txBody>
                  <a:tcPr marL="31554" marR="31554" marT="21036" marB="21036" anchor="ctr">
                    <a:lnL w="7620" cap="flat" cmpd="sng" algn="ctr">
                      <a:solidFill>
                        <a:srgbClr val="E0C1FA"/>
                      </a:solidFill>
                      <a:prstDash val="solid"/>
                      <a:round/>
                      <a:headEnd type="none" w="med" len="med"/>
                      <a:tailEnd type="none" w="med" len="med"/>
                    </a:lnL>
                    <a:lnR w="7620" cap="flat" cmpd="sng" algn="ctr">
                      <a:solidFill>
                        <a:srgbClr val="90C0FA"/>
                      </a:solidFill>
                      <a:prstDash val="solid"/>
                      <a:round/>
                      <a:headEnd type="none" w="med" len="med"/>
                      <a:tailEnd type="none" w="med" len="med"/>
                    </a:lnR>
                    <a:lnT w="7620" cap="flat" cmpd="sng" algn="ctr">
                      <a:solidFill>
                        <a:srgbClr val="30C3FA"/>
                      </a:solidFill>
                      <a:prstDash val="solid"/>
                      <a:round/>
                      <a:headEnd type="none" w="med" len="med"/>
                      <a:tailEnd type="none" w="med" len="med"/>
                    </a:lnT>
                    <a:lnB w="7620" cap="flat" cmpd="sng" algn="ctr">
                      <a:solidFill>
                        <a:srgbClr val="30C3FA"/>
                      </a:solidFill>
                      <a:prstDash val="solid"/>
                      <a:round/>
                      <a:headEnd type="none" w="med" len="med"/>
                      <a:tailEnd type="none" w="med" len="med"/>
                    </a:lnB>
                    <a:solidFill>
                      <a:srgbClr val="FFFFFF"/>
                    </a:solidFill>
                  </a:tcPr>
                </a:tc>
                <a:extLst>
                  <a:ext uri="{0D108BD9-81ED-4DB2-BD59-A6C34878D82A}">
                    <a16:rowId xmlns:a16="http://schemas.microsoft.com/office/drawing/2014/main" xmlns="" val="3291978227"/>
                  </a:ext>
                </a:extLst>
              </a:tr>
              <a:tr h="393069">
                <a:tc>
                  <a:txBody>
                    <a:bodyPr/>
                    <a:lstStyle/>
                    <a:p>
                      <a:pPr algn="l" fontAlgn="base"/>
                      <a:r>
                        <a:rPr lang="en-IN" sz="1400" b="0">
                          <a:solidFill>
                            <a:schemeClr val="accent3">
                              <a:lumMod val="75000"/>
                            </a:schemeClr>
                          </a:solidFill>
                          <a:effectLst/>
                          <a:latin typeface="Product Sans" panose="020B0403030502040203" pitchFamily="34" charset="0"/>
                        </a:rPr>
                        <a:t>Business Analytics</a:t>
                      </a:r>
                    </a:p>
                  </a:txBody>
                  <a:tcPr marL="31554" marR="31554" marT="21036" marB="21036" anchor="ctr">
                    <a:lnL>
                      <a:noFill/>
                    </a:lnL>
                    <a:lnR w="7620" cap="flat" cmpd="sng" algn="ctr">
                      <a:solidFill>
                        <a:srgbClr val="20C4FA"/>
                      </a:solidFill>
                      <a:prstDash val="solid"/>
                      <a:round/>
                      <a:headEnd type="none" w="med" len="med"/>
                      <a:tailEnd type="none" w="med" len="med"/>
                    </a:lnR>
                    <a:lnT w="7620" cap="flat" cmpd="sng" algn="ctr">
                      <a:solidFill>
                        <a:srgbClr val="60C0FA"/>
                      </a:solidFill>
                      <a:prstDash val="solid"/>
                      <a:round/>
                      <a:headEnd type="none" w="med" len="med"/>
                      <a:tailEnd type="none" w="med" len="med"/>
                    </a:lnT>
                    <a:lnB w="7620" cap="flat" cmpd="sng" algn="ctr">
                      <a:solidFill>
                        <a:srgbClr val="10BFFA"/>
                      </a:solidFill>
                      <a:prstDash val="solid"/>
                      <a:round/>
                      <a:headEnd type="none" w="med" len="med"/>
                      <a:tailEnd type="none" w="med" len="med"/>
                    </a:lnB>
                    <a:solidFill>
                      <a:schemeClr val="bg1"/>
                    </a:solidFill>
                  </a:tcPr>
                </a:tc>
                <a:tc>
                  <a:txBody>
                    <a:bodyPr/>
                    <a:lstStyle/>
                    <a:p>
                      <a:pPr algn="l" fontAlgn="base"/>
                      <a:r>
                        <a:rPr lang="en-IN" sz="1400" b="0">
                          <a:effectLst/>
                          <a:latin typeface="Product Sans" panose="020B0403030502040203" pitchFamily="34" charset="0"/>
                        </a:rPr>
                        <a:t>Amazon Quicksight</a:t>
                      </a:r>
                    </a:p>
                  </a:txBody>
                  <a:tcPr marL="31554" marR="31554" marT="21036" marB="21036" anchor="ctr">
                    <a:lnL w="7620" cap="flat" cmpd="sng" algn="ctr">
                      <a:solidFill>
                        <a:srgbClr val="20C4FA"/>
                      </a:solidFill>
                      <a:prstDash val="solid"/>
                      <a:round/>
                      <a:headEnd type="none" w="med" len="med"/>
                      <a:tailEnd type="none" w="med" len="med"/>
                    </a:lnL>
                    <a:lnR w="7620" cap="flat" cmpd="sng" algn="ctr">
                      <a:solidFill>
                        <a:srgbClr val="60C3FA"/>
                      </a:solidFill>
                      <a:prstDash val="solid"/>
                      <a:round/>
                      <a:headEnd type="none" w="med" len="med"/>
                      <a:tailEnd type="none" w="med" len="med"/>
                    </a:lnR>
                    <a:lnT w="7620" cap="flat" cmpd="sng" algn="ctr">
                      <a:solidFill>
                        <a:srgbClr val="C0C3FA"/>
                      </a:solidFill>
                      <a:prstDash val="solid"/>
                      <a:round/>
                      <a:headEnd type="none" w="med" len="med"/>
                      <a:tailEnd type="none" w="med" len="med"/>
                    </a:lnT>
                    <a:lnB w="7620" cap="flat" cmpd="sng" algn="ctr">
                      <a:solidFill>
                        <a:srgbClr val="E0C1FA"/>
                      </a:solidFill>
                      <a:prstDash val="solid"/>
                      <a:round/>
                      <a:headEnd type="none" w="med" len="med"/>
                      <a:tailEnd type="none" w="med" len="med"/>
                    </a:lnB>
                    <a:solidFill>
                      <a:srgbClr val="FFFFFF"/>
                    </a:solidFill>
                  </a:tcPr>
                </a:tc>
                <a:tc>
                  <a:txBody>
                    <a:bodyPr/>
                    <a:lstStyle/>
                    <a:p>
                      <a:pPr algn="l" fontAlgn="base"/>
                      <a:r>
                        <a:rPr lang="en-IN" sz="1400" b="0" dirty="0">
                          <a:effectLst/>
                          <a:latin typeface="Product Sans" panose="020B0403030502040203" pitchFamily="34" charset="0"/>
                        </a:rPr>
                        <a:t>Azure Power BI</a:t>
                      </a:r>
                    </a:p>
                  </a:txBody>
                  <a:tcPr marL="31554" marR="31554" marT="21036" marB="21036" anchor="ctr">
                    <a:lnL w="7620" cap="flat" cmpd="sng" algn="ctr">
                      <a:solidFill>
                        <a:srgbClr val="60C3FA"/>
                      </a:solidFill>
                      <a:prstDash val="solid"/>
                      <a:round/>
                      <a:headEnd type="none" w="med" len="med"/>
                      <a:tailEnd type="none" w="med" len="med"/>
                    </a:lnL>
                    <a:lnR w="7620" cap="flat" cmpd="sng" algn="ctr">
                      <a:solidFill>
                        <a:srgbClr val="E0C1FA"/>
                      </a:solidFill>
                      <a:prstDash val="solid"/>
                      <a:round/>
                      <a:headEnd type="none" w="med" len="med"/>
                      <a:tailEnd type="none" w="med" len="med"/>
                    </a:lnR>
                    <a:lnT w="7620" cap="flat" cmpd="sng" algn="ctr">
                      <a:solidFill>
                        <a:srgbClr val="30C3FA"/>
                      </a:solidFill>
                      <a:prstDash val="solid"/>
                      <a:round/>
                      <a:headEnd type="none" w="med" len="med"/>
                      <a:tailEnd type="none" w="med" len="med"/>
                    </a:lnT>
                    <a:lnB w="7620" cap="flat" cmpd="sng" algn="ctr">
                      <a:solidFill>
                        <a:srgbClr val="C0C3FA"/>
                      </a:solidFill>
                      <a:prstDash val="solid"/>
                      <a:round/>
                      <a:headEnd type="none" w="med" len="med"/>
                      <a:tailEnd type="none" w="med" len="med"/>
                    </a:lnB>
                    <a:solidFill>
                      <a:srgbClr val="FFFFFF"/>
                    </a:solidFill>
                  </a:tcPr>
                </a:tc>
                <a:tc>
                  <a:txBody>
                    <a:bodyPr/>
                    <a:lstStyle/>
                    <a:p>
                      <a:pPr algn="l" fontAlgn="base"/>
                      <a:r>
                        <a:rPr lang="en-IN" sz="1400" b="0" dirty="0">
                          <a:effectLst/>
                          <a:latin typeface="Product Sans" panose="020B0403030502040203" pitchFamily="34" charset="0"/>
                        </a:rPr>
                        <a:t>Looker</a:t>
                      </a:r>
                    </a:p>
                  </a:txBody>
                  <a:tcPr marL="31554" marR="31554" marT="21036" marB="21036" anchor="ctr">
                    <a:lnL w="7620" cap="flat" cmpd="sng" algn="ctr">
                      <a:solidFill>
                        <a:srgbClr val="E0C1FA"/>
                      </a:solidFill>
                      <a:prstDash val="solid"/>
                      <a:round/>
                      <a:headEnd type="none" w="med" len="med"/>
                      <a:tailEnd type="none" w="med" len="med"/>
                    </a:lnL>
                    <a:lnR w="7620" cap="flat" cmpd="sng" algn="ctr">
                      <a:solidFill>
                        <a:srgbClr val="F0C3FA"/>
                      </a:solidFill>
                      <a:prstDash val="solid"/>
                      <a:round/>
                      <a:headEnd type="none" w="med" len="med"/>
                      <a:tailEnd type="none" w="med" len="med"/>
                    </a:lnR>
                    <a:lnT w="7620" cap="flat" cmpd="sng" algn="ctr">
                      <a:solidFill>
                        <a:srgbClr val="30C3FA"/>
                      </a:solidFill>
                      <a:prstDash val="solid"/>
                      <a:round/>
                      <a:headEnd type="none" w="med" len="med"/>
                      <a:tailEnd type="none" w="med" len="med"/>
                    </a:lnT>
                    <a:lnB w="7620" cap="flat" cmpd="sng" algn="ctr">
                      <a:solidFill>
                        <a:srgbClr val="E0C1FA"/>
                      </a:solidFill>
                      <a:prstDash val="solid"/>
                      <a:round/>
                      <a:headEnd type="none" w="med" len="med"/>
                      <a:tailEnd type="none" w="med" len="med"/>
                    </a:lnB>
                    <a:solidFill>
                      <a:srgbClr val="FFFFFF"/>
                    </a:solidFill>
                  </a:tcPr>
                </a:tc>
                <a:extLst>
                  <a:ext uri="{0D108BD9-81ED-4DB2-BD59-A6C34878D82A}">
                    <a16:rowId xmlns:a16="http://schemas.microsoft.com/office/drawing/2014/main" xmlns="" val="1893894641"/>
                  </a:ext>
                </a:extLst>
              </a:tr>
              <a:tr h="393069">
                <a:tc>
                  <a:txBody>
                    <a:bodyPr/>
                    <a:lstStyle/>
                    <a:p>
                      <a:pPr algn="l" fontAlgn="base"/>
                      <a:r>
                        <a:rPr lang="en-IN" sz="1400" b="0">
                          <a:solidFill>
                            <a:schemeClr val="accent3">
                              <a:lumMod val="75000"/>
                            </a:schemeClr>
                          </a:solidFill>
                          <a:effectLst/>
                          <a:latin typeface="Product Sans" panose="020B0403030502040203" pitchFamily="34" charset="0"/>
                        </a:rPr>
                        <a:t>End-User Computing</a:t>
                      </a:r>
                    </a:p>
                  </a:txBody>
                  <a:tcPr marL="31554" marR="31554" marT="21036" marB="21036" anchor="ctr">
                    <a:lnL>
                      <a:noFill/>
                    </a:lnL>
                    <a:lnR w="7620" cap="flat" cmpd="sng" algn="ctr">
                      <a:solidFill>
                        <a:srgbClr val="F0C3FA"/>
                      </a:solidFill>
                      <a:prstDash val="solid"/>
                      <a:round/>
                      <a:headEnd type="none" w="med" len="med"/>
                      <a:tailEnd type="none" w="med" len="med"/>
                    </a:lnR>
                    <a:lnT w="7620" cap="flat" cmpd="sng" algn="ctr">
                      <a:solidFill>
                        <a:srgbClr val="10BFFA"/>
                      </a:solidFill>
                      <a:prstDash val="solid"/>
                      <a:round/>
                      <a:headEnd type="none" w="med" len="med"/>
                      <a:tailEnd type="none" w="med" len="med"/>
                    </a:lnT>
                    <a:lnB w="7620" cap="flat" cmpd="sng" algn="ctr">
                      <a:solidFill>
                        <a:srgbClr val="70C2FA"/>
                      </a:solidFill>
                      <a:prstDash val="solid"/>
                      <a:round/>
                      <a:headEnd type="none" w="med" len="med"/>
                      <a:tailEnd type="none" w="med" len="med"/>
                    </a:lnB>
                    <a:solidFill>
                      <a:schemeClr val="bg1"/>
                    </a:solidFill>
                  </a:tcPr>
                </a:tc>
                <a:tc>
                  <a:txBody>
                    <a:bodyPr/>
                    <a:lstStyle/>
                    <a:p>
                      <a:pPr algn="l" fontAlgn="base"/>
                      <a:r>
                        <a:rPr lang="en-IN" sz="1400" b="0">
                          <a:effectLst/>
                          <a:latin typeface="Product Sans" panose="020B0403030502040203" pitchFamily="34" charset="0"/>
                        </a:rPr>
                        <a:t>Amazon Workspaces</a:t>
                      </a:r>
                    </a:p>
                  </a:txBody>
                  <a:tcPr marL="31554" marR="31554" marT="21036" marB="21036" anchor="ctr">
                    <a:lnL w="7620" cap="flat" cmpd="sng" algn="ctr">
                      <a:solidFill>
                        <a:srgbClr val="F0C3FA"/>
                      </a:solidFill>
                      <a:prstDash val="solid"/>
                      <a:round/>
                      <a:headEnd type="none" w="med" len="med"/>
                      <a:tailEnd type="none" w="med" len="med"/>
                    </a:lnL>
                    <a:lnR w="7620" cap="flat" cmpd="sng" algn="ctr">
                      <a:solidFill>
                        <a:srgbClr val="40BFFA"/>
                      </a:solidFill>
                      <a:prstDash val="solid"/>
                      <a:round/>
                      <a:headEnd type="none" w="med" len="med"/>
                      <a:tailEnd type="none" w="med" len="med"/>
                    </a:lnR>
                    <a:lnT w="7620" cap="flat" cmpd="sng" algn="ctr">
                      <a:solidFill>
                        <a:srgbClr val="E0C1FA"/>
                      </a:solidFill>
                      <a:prstDash val="solid"/>
                      <a:round/>
                      <a:headEnd type="none" w="med" len="med"/>
                      <a:tailEnd type="none" w="med" len="med"/>
                    </a:lnT>
                    <a:lnB w="7620" cap="flat" cmpd="sng" algn="ctr">
                      <a:solidFill>
                        <a:srgbClr val="A0C2FA"/>
                      </a:solidFill>
                      <a:prstDash val="solid"/>
                      <a:round/>
                      <a:headEnd type="none" w="med" len="med"/>
                      <a:tailEnd type="none" w="med" len="med"/>
                    </a:lnB>
                    <a:solidFill>
                      <a:srgbClr val="FFFFFF"/>
                    </a:solidFill>
                  </a:tcPr>
                </a:tc>
                <a:tc>
                  <a:txBody>
                    <a:bodyPr/>
                    <a:lstStyle/>
                    <a:p>
                      <a:pPr algn="l" fontAlgn="base"/>
                      <a:r>
                        <a:rPr lang="en-IN" sz="1400" b="0">
                          <a:effectLst/>
                          <a:latin typeface="Product Sans" panose="020B0403030502040203" pitchFamily="34" charset="0"/>
                        </a:rPr>
                        <a:t>Azure Virtual Desktop</a:t>
                      </a:r>
                    </a:p>
                  </a:txBody>
                  <a:tcPr marL="31554" marR="31554" marT="21036" marB="21036" anchor="ctr">
                    <a:lnL w="7620" cap="flat" cmpd="sng" algn="ctr">
                      <a:solidFill>
                        <a:srgbClr val="40BFFA"/>
                      </a:solidFill>
                      <a:prstDash val="solid"/>
                      <a:round/>
                      <a:headEnd type="none" w="med" len="med"/>
                      <a:tailEnd type="none" w="med" len="med"/>
                    </a:lnL>
                    <a:lnR w="7620" cap="flat" cmpd="sng" algn="ctr">
                      <a:solidFill>
                        <a:srgbClr val="F0C3FA"/>
                      </a:solidFill>
                      <a:prstDash val="solid"/>
                      <a:round/>
                      <a:headEnd type="none" w="med" len="med"/>
                      <a:tailEnd type="none" w="med" len="med"/>
                    </a:lnR>
                    <a:lnT w="7620" cap="flat" cmpd="sng" algn="ctr">
                      <a:solidFill>
                        <a:srgbClr val="C0C3FA"/>
                      </a:solidFill>
                      <a:prstDash val="solid"/>
                      <a:round/>
                      <a:headEnd type="none" w="med" len="med"/>
                      <a:tailEnd type="none" w="med" len="med"/>
                    </a:lnT>
                    <a:lnB w="7620" cap="flat" cmpd="sng" algn="ctr">
                      <a:solidFill>
                        <a:srgbClr val="20C4FA"/>
                      </a:solidFill>
                      <a:prstDash val="solid"/>
                      <a:round/>
                      <a:headEnd type="none" w="med" len="med"/>
                      <a:tailEnd type="none" w="med" len="med"/>
                    </a:lnB>
                    <a:solidFill>
                      <a:srgbClr val="FFFFFF"/>
                    </a:solidFill>
                  </a:tcPr>
                </a:tc>
                <a:tc>
                  <a:txBody>
                    <a:bodyPr/>
                    <a:lstStyle/>
                    <a:p>
                      <a:pPr algn="l" fontAlgn="base"/>
                      <a:endParaRPr lang="en-IN" sz="1400" b="0" dirty="0">
                        <a:effectLst/>
                        <a:latin typeface="Product Sans" panose="020B0403030502040203" pitchFamily="34" charset="0"/>
                      </a:endParaRPr>
                    </a:p>
                  </a:txBody>
                  <a:tcPr marL="31554" marR="31554" marT="21036" marB="21036" anchor="ctr">
                    <a:lnL w="7620" cap="flat" cmpd="sng" algn="ctr">
                      <a:solidFill>
                        <a:srgbClr val="F0C3FA"/>
                      </a:solidFill>
                      <a:prstDash val="solid"/>
                      <a:round/>
                      <a:headEnd type="none" w="med" len="med"/>
                      <a:tailEnd type="none" w="med" len="med"/>
                    </a:lnL>
                    <a:lnR w="7620" cap="flat" cmpd="sng" algn="ctr">
                      <a:solidFill>
                        <a:srgbClr val="20C4FA"/>
                      </a:solidFill>
                      <a:prstDash val="solid"/>
                      <a:round/>
                      <a:headEnd type="none" w="med" len="med"/>
                      <a:tailEnd type="none" w="med" len="med"/>
                    </a:lnR>
                    <a:lnT w="7620" cap="flat" cmpd="sng" algn="ctr">
                      <a:solidFill>
                        <a:srgbClr val="E0C1FA"/>
                      </a:solidFill>
                      <a:prstDash val="solid"/>
                      <a:round/>
                      <a:headEnd type="none" w="med" len="med"/>
                      <a:tailEnd type="none" w="med" len="med"/>
                    </a:lnT>
                    <a:lnB w="7620" cap="flat" cmpd="sng" algn="ctr">
                      <a:solidFill>
                        <a:srgbClr val="50C4FA"/>
                      </a:solidFill>
                      <a:prstDash val="solid"/>
                      <a:round/>
                      <a:headEnd type="none" w="med" len="med"/>
                      <a:tailEnd type="none" w="med" len="med"/>
                    </a:lnB>
                    <a:solidFill>
                      <a:srgbClr val="FFFFFF"/>
                    </a:solidFill>
                  </a:tcPr>
                </a:tc>
                <a:extLst>
                  <a:ext uri="{0D108BD9-81ED-4DB2-BD59-A6C34878D82A}">
                    <a16:rowId xmlns:a16="http://schemas.microsoft.com/office/drawing/2014/main" xmlns="" val="4002872896"/>
                  </a:ext>
                </a:extLst>
              </a:tr>
              <a:tr h="306785">
                <a:tc>
                  <a:txBody>
                    <a:bodyPr/>
                    <a:lstStyle/>
                    <a:p>
                      <a:pPr algn="l" fontAlgn="base"/>
                      <a:r>
                        <a:rPr lang="en-IN" sz="1400" b="0" dirty="0">
                          <a:solidFill>
                            <a:schemeClr val="accent3">
                              <a:lumMod val="75000"/>
                            </a:schemeClr>
                          </a:solidFill>
                          <a:effectLst/>
                          <a:latin typeface="Product Sans" panose="020B0403030502040203" pitchFamily="34" charset="0"/>
                        </a:rPr>
                        <a:t>Robotics</a:t>
                      </a:r>
                    </a:p>
                  </a:txBody>
                  <a:tcPr marL="31554" marR="31554" marT="21036" marB="21036" anchor="ctr">
                    <a:lnL>
                      <a:noFill/>
                    </a:lnL>
                    <a:lnR w="7620" cap="flat" cmpd="sng" algn="ctr">
                      <a:solidFill>
                        <a:srgbClr val="50C4FA"/>
                      </a:solidFill>
                      <a:prstDash val="solid"/>
                      <a:round/>
                      <a:headEnd type="none" w="med" len="med"/>
                      <a:tailEnd type="none" w="med" len="med"/>
                    </a:lnR>
                    <a:lnT w="7620" cap="flat" cmpd="sng" algn="ctr">
                      <a:solidFill>
                        <a:srgbClr val="70C2FA"/>
                      </a:solidFill>
                      <a:prstDash val="solid"/>
                      <a:round/>
                      <a:headEnd type="none" w="med" len="med"/>
                      <a:tailEnd type="none" w="med" len="med"/>
                    </a:lnT>
                    <a:lnB w="7620" cap="flat" cmpd="sng" algn="ctr">
                      <a:solidFill>
                        <a:srgbClr val="80C4FA"/>
                      </a:solidFill>
                      <a:prstDash val="solid"/>
                      <a:round/>
                      <a:headEnd type="none" w="med" len="med"/>
                      <a:tailEnd type="none" w="med" len="med"/>
                    </a:lnB>
                    <a:solidFill>
                      <a:schemeClr val="bg1"/>
                    </a:solidFill>
                  </a:tcPr>
                </a:tc>
                <a:tc>
                  <a:txBody>
                    <a:bodyPr/>
                    <a:lstStyle/>
                    <a:p>
                      <a:pPr algn="l" fontAlgn="base"/>
                      <a:r>
                        <a:rPr lang="en-IN" sz="1400" b="0">
                          <a:effectLst/>
                          <a:latin typeface="Product Sans" panose="020B0403030502040203" pitchFamily="34" charset="0"/>
                        </a:rPr>
                        <a:t>AWS RoboMaker</a:t>
                      </a:r>
                    </a:p>
                  </a:txBody>
                  <a:tcPr marL="31554" marR="31554" marT="21036" marB="21036" anchor="ctr">
                    <a:lnL w="7620" cap="flat" cmpd="sng" algn="ctr">
                      <a:solidFill>
                        <a:srgbClr val="50C4FA"/>
                      </a:solidFill>
                      <a:prstDash val="solid"/>
                      <a:round/>
                      <a:headEnd type="none" w="med" len="med"/>
                      <a:tailEnd type="none" w="med" len="med"/>
                    </a:lnL>
                    <a:lnR w="7620" cap="flat" cmpd="sng" algn="ctr">
                      <a:solidFill>
                        <a:srgbClr val="50C4FA"/>
                      </a:solidFill>
                      <a:prstDash val="solid"/>
                      <a:round/>
                      <a:headEnd type="none" w="med" len="med"/>
                      <a:tailEnd type="none" w="med" len="med"/>
                    </a:lnR>
                    <a:lnT w="7620" cap="flat" cmpd="sng" algn="ctr">
                      <a:solidFill>
                        <a:srgbClr val="A0C2FA"/>
                      </a:solidFill>
                      <a:prstDash val="solid"/>
                      <a:round/>
                      <a:headEnd type="none" w="med" len="med"/>
                      <a:tailEnd type="none" w="med" len="med"/>
                    </a:lnT>
                    <a:lnB w="7620" cap="flat" cmpd="sng" algn="ctr">
                      <a:solidFill>
                        <a:srgbClr val="10BFFA"/>
                      </a:solidFill>
                      <a:prstDash val="solid"/>
                      <a:round/>
                      <a:headEnd type="none" w="med" len="med"/>
                      <a:tailEnd type="none" w="med" len="med"/>
                    </a:lnB>
                    <a:solidFill>
                      <a:srgbClr val="FFFFFF"/>
                    </a:solidFill>
                  </a:tcPr>
                </a:tc>
                <a:tc>
                  <a:txBody>
                    <a:bodyPr/>
                    <a:lstStyle/>
                    <a:p>
                      <a:pPr algn="l" fontAlgn="base"/>
                      <a:endParaRPr lang="en-IN" sz="1400" b="0" dirty="0">
                        <a:effectLst/>
                        <a:latin typeface="Product Sans" panose="020B0403030502040203" pitchFamily="34" charset="0"/>
                      </a:endParaRPr>
                    </a:p>
                  </a:txBody>
                  <a:tcPr marL="31554" marR="31554" marT="21036" marB="21036" anchor="ctr">
                    <a:lnL w="7620" cap="flat" cmpd="sng" algn="ctr">
                      <a:solidFill>
                        <a:srgbClr val="50C4FA"/>
                      </a:solidFill>
                      <a:prstDash val="solid"/>
                      <a:round/>
                      <a:headEnd type="none" w="med" len="med"/>
                      <a:tailEnd type="none" w="med" len="med"/>
                    </a:lnL>
                    <a:lnR w="7620" cap="flat" cmpd="sng" algn="ctr">
                      <a:solidFill>
                        <a:srgbClr val="10BFFA"/>
                      </a:solidFill>
                      <a:prstDash val="solid"/>
                      <a:round/>
                      <a:headEnd type="none" w="med" len="med"/>
                      <a:tailEnd type="none" w="med" len="med"/>
                    </a:lnR>
                    <a:lnT w="7620" cap="flat" cmpd="sng" algn="ctr">
                      <a:solidFill>
                        <a:srgbClr val="20C4FA"/>
                      </a:solidFill>
                      <a:prstDash val="solid"/>
                      <a:round/>
                      <a:headEnd type="none" w="med" len="med"/>
                      <a:tailEnd type="none" w="med" len="med"/>
                    </a:lnT>
                    <a:lnB w="7620" cap="flat" cmpd="sng" algn="ctr">
                      <a:solidFill>
                        <a:srgbClr val="40BFFA"/>
                      </a:solidFill>
                      <a:prstDash val="solid"/>
                      <a:round/>
                      <a:headEnd type="none" w="med" len="med"/>
                      <a:tailEnd type="none" w="med" len="med"/>
                    </a:lnB>
                    <a:solidFill>
                      <a:srgbClr val="FFFFFF"/>
                    </a:solidFill>
                  </a:tcPr>
                </a:tc>
                <a:tc>
                  <a:txBody>
                    <a:bodyPr/>
                    <a:lstStyle/>
                    <a:p>
                      <a:endParaRPr lang="en-IN" sz="1400" dirty="0">
                        <a:latin typeface="Product Sans" panose="020B0403030502040203" pitchFamily="34" charset="0"/>
                      </a:endParaRPr>
                    </a:p>
                  </a:txBody>
                  <a:tcPr marL="25243" marR="25243" marT="12621" marB="12621">
                    <a:lnL w="7620" cap="flat" cmpd="sng" algn="ctr">
                      <a:solidFill>
                        <a:srgbClr val="10BFFA"/>
                      </a:solidFill>
                      <a:prstDash val="solid"/>
                      <a:round/>
                      <a:headEnd type="none" w="med" len="med"/>
                      <a:tailEnd type="none" w="med" len="med"/>
                    </a:lnL>
                    <a:lnT w="7620" cap="flat" cmpd="sng" algn="ctr">
                      <a:solidFill>
                        <a:srgbClr val="50C4FA"/>
                      </a:solidFill>
                      <a:prstDash val="solid"/>
                      <a:round/>
                      <a:headEnd type="none" w="med" len="med"/>
                      <a:tailEnd type="none" w="med" len="med"/>
                    </a:lnT>
                  </a:tcPr>
                </a:tc>
                <a:extLst>
                  <a:ext uri="{0D108BD9-81ED-4DB2-BD59-A6C34878D82A}">
                    <a16:rowId xmlns:a16="http://schemas.microsoft.com/office/drawing/2014/main" xmlns="" val="327701546"/>
                  </a:ext>
                </a:extLst>
              </a:tr>
            </a:tbl>
          </a:graphicData>
        </a:graphic>
      </p:graphicFrame>
      <p:sp>
        <p:nvSpPr>
          <p:cNvPr id="6" name="Title 5">
            <a:extLst>
              <a:ext uri="{FF2B5EF4-FFF2-40B4-BE49-F238E27FC236}">
                <a16:creationId xmlns:a16="http://schemas.microsoft.com/office/drawing/2014/main" xmlns="" id="{2A35ED5C-6AE2-42E3-C191-562A40B26695}"/>
              </a:ext>
            </a:extLst>
          </p:cNvPr>
          <p:cNvSpPr>
            <a:spLocks noGrp="1"/>
          </p:cNvSpPr>
          <p:nvPr>
            <p:ph type="title"/>
          </p:nvPr>
        </p:nvSpPr>
        <p:spPr/>
        <p:txBody>
          <a:bodyPr>
            <a:normAutofit/>
          </a:bodyPr>
          <a:lstStyle/>
          <a:p>
            <a:r>
              <a:rPr lang="en-IN" dirty="0"/>
              <a:t>Specialized services</a:t>
            </a:r>
          </a:p>
        </p:txBody>
      </p:sp>
      <p:sp>
        <p:nvSpPr>
          <p:cNvPr id="8" name="Rectangle 1">
            <a:extLst>
              <a:ext uri="{FF2B5EF4-FFF2-40B4-BE49-F238E27FC236}">
                <a16:creationId xmlns:a16="http://schemas.microsoft.com/office/drawing/2014/main" xmlns="" id="{CCC6805F-B4B6-53C7-2ED1-69BA6DFACB2C}"/>
              </a:ext>
            </a:extLst>
          </p:cNvPr>
          <p:cNvSpPr>
            <a:spLocks noChangeArrowheads="1"/>
          </p:cNvSpPr>
          <p:nvPr/>
        </p:nvSpPr>
        <p:spPr bwMode="auto">
          <a:xfrm>
            <a:off x="-3509089" y="-323165"/>
            <a:ext cx="15701089"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
            </a: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Content Placeholder 4">
            <a:extLst>
              <a:ext uri="{FF2B5EF4-FFF2-40B4-BE49-F238E27FC236}">
                <a16:creationId xmlns:a16="http://schemas.microsoft.com/office/drawing/2014/main" xmlns="" id="{7155083B-5E4C-8293-1D10-360561EF93D4}"/>
              </a:ext>
            </a:extLst>
          </p:cNvPr>
          <p:cNvSpPr txBox="1">
            <a:spLocks/>
          </p:cNvSpPr>
          <p:nvPr/>
        </p:nvSpPr>
        <p:spPr>
          <a:xfrm>
            <a:off x="1097280" y="1142061"/>
            <a:ext cx="10115202" cy="4930265"/>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Arial" panose="020B0604020202020204" pitchFamily="34" charset="0"/>
              <a:buChar char="•"/>
              <a:defRPr sz="1800" kern="1200">
                <a:solidFill>
                  <a:schemeClr val="tx2">
                    <a:lumMod val="75000"/>
                  </a:schemeClr>
                </a:solidFill>
                <a:latin typeface="Calibri" panose="020F0502020204030204" pitchFamily="34" charset="0"/>
                <a:ea typeface="+mn-ea"/>
                <a:cs typeface="Calibri" panose="020F050202020403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accent2">
                    <a:lumMod val="75000"/>
                  </a:schemeClr>
                </a:solidFill>
                <a:latin typeface="Calibri" panose="020F0502020204030204" pitchFamily="34" charset="0"/>
                <a:ea typeface="+mn-ea"/>
                <a:cs typeface="Calibri" panose="020F050202020403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accent3">
                    <a:lumMod val="50000"/>
                  </a:schemeClr>
                </a:solidFill>
                <a:latin typeface="Calibri" panose="020F0502020204030204" pitchFamily="34" charset="0"/>
                <a:ea typeface="+mn-ea"/>
                <a:cs typeface="Calibri" panose="020F050202020403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accent2">
                    <a:lumMod val="75000"/>
                  </a:schemeClr>
                </a:solidFill>
                <a:latin typeface="Calibri" panose="020F0502020204030204" pitchFamily="34" charset="0"/>
                <a:ea typeface="+mn-ea"/>
                <a:cs typeface="Calibri" panose="020F050202020403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accent2">
                    <a:lumMod val="75000"/>
                  </a:schemeClr>
                </a:solidFill>
                <a:latin typeface="Calibri" panose="020F0502020204030204" pitchFamily="34" charset="0"/>
                <a:ea typeface="+mn-ea"/>
                <a:cs typeface="Calibri" panose="020F0502020204030204" pitchFamily="34" charset="0"/>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IN" dirty="0"/>
              <a:t> </a:t>
            </a:r>
            <a:r>
              <a:rPr lang="en-US" dirty="0"/>
              <a:t>When it comes to specialized services, we notice significant differences in the services available with AWS and Azure, far surpassing GCP.</a:t>
            </a:r>
            <a:r>
              <a:rPr lang="en-IN" dirty="0"/>
              <a:t> </a:t>
            </a:r>
          </a:p>
        </p:txBody>
      </p:sp>
    </p:spTree>
    <p:extLst>
      <p:ext uri="{BB962C8B-B14F-4D97-AF65-F5344CB8AC3E}">
        <p14:creationId xmlns:p14="http://schemas.microsoft.com/office/powerpoint/2010/main" xmlns="" val="1631677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6DCD4B07-03B1-9094-7560-3A6C6D6194F6}"/>
              </a:ext>
            </a:extLst>
          </p:cNvPr>
          <p:cNvSpPr>
            <a:spLocks noGrp="1"/>
          </p:cNvSpPr>
          <p:nvPr>
            <p:ph type="dt" sz="half" idx="10"/>
          </p:nvPr>
        </p:nvSpPr>
        <p:spPr/>
        <p:txBody>
          <a:bodyPr/>
          <a:lstStyle/>
          <a:p>
            <a:r>
              <a:rPr lang="en-IN"/>
              <a:t>Day 1</a:t>
            </a:r>
            <a:endParaRPr lang="en-IN" dirty="0"/>
          </a:p>
        </p:txBody>
      </p:sp>
      <p:sp>
        <p:nvSpPr>
          <p:cNvPr id="3" name="Footer Placeholder 2">
            <a:extLst>
              <a:ext uri="{FF2B5EF4-FFF2-40B4-BE49-F238E27FC236}">
                <a16:creationId xmlns:a16="http://schemas.microsoft.com/office/drawing/2014/main" xmlns="" id="{0A16D3F8-40EC-C390-9D49-4F909EC4FF4B}"/>
              </a:ext>
            </a:extLst>
          </p:cNvPr>
          <p:cNvSpPr>
            <a:spLocks noGrp="1"/>
          </p:cNvSpPr>
          <p:nvPr>
            <p:ph type="ftr" sz="quarter" idx="11"/>
          </p:nvPr>
        </p:nvSpPr>
        <p:spPr/>
        <p:txBody>
          <a:bodyPr/>
          <a:lstStyle/>
          <a:p>
            <a:r>
              <a:rPr lang="en-IN"/>
              <a:t>Introduction to Cloud</a:t>
            </a:r>
            <a:endParaRPr lang="en-IN" dirty="0"/>
          </a:p>
        </p:txBody>
      </p:sp>
      <p:sp>
        <p:nvSpPr>
          <p:cNvPr id="4" name="Slide Number Placeholder 3">
            <a:extLst>
              <a:ext uri="{FF2B5EF4-FFF2-40B4-BE49-F238E27FC236}">
                <a16:creationId xmlns:a16="http://schemas.microsoft.com/office/drawing/2014/main" xmlns="" id="{E6A28EF7-F3B9-1B6B-AA41-A002E0DE4249}"/>
              </a:ext>
            </a:extLst>
          </p:cNvPr>
          <p:cNvSpPr>
            <a:spLocks noGrp="1"/>
          </p:cNvSpPr>
          <p:nvPr>
            <p:ph type="sldNum" sz="quarter" idx="12"/>
          </p:nvPr>
        </p:nvSpPr>
        <p:spPr/>
        <p:txBody>
          <a:bodyPr/>
          <a:lstStyle/>
          <a:p>
            <a:fld id="{AF5A65D5-10C0-4B1A-9C99-2CF1681379E4}" type="slidenum">
              <a:rPr lang="en-IN" smtClean="0"/>
              <a:pPr/>
              <a:t>31</a:t>
            </a:fld>
            <a:endParaRPr lang="en-IN" dirty="0"/>
          </a:p>
        </p:txBody>
      </p:sp>
      <p:sp>
        <p:nvSpPr>
          <p:cNvPr id="5" name="Content Placeholder 4">
            <a:extLst>
              <a:ext uri="{FF2B5EF4-FFF2-40B4-BE49-F238E27FC236}">
                <a16:creationId xmlns:a16="http://schemas.microsoft.com/office/drawing/2014/main" xmlns="" id="{9780671A-0818-C13F-F8D8-F220ABE25E3D}"/>
              </a:ext>
            </a:extLst>
          </p:cNvPr>
          <p:cNvSpPr>
            <a:spLocks noGrp="1"/>
          </p:cNvSpPr>
          <p:nvPr>
            <p:ph idx="1"/>
          </p:nvPr>
        </p:nvSpPr>
        <p:spPr>
          <a:xfrm>
            <a:off x="1097280" y="1142061"/>
            <a:ext cx="6671144" cy="4930265"/>
          </a:xfrm>
        </p:spPr>
        <p:txBody>
          <a:bodyPr>
            <a:normAutofit/>
          </a:bodyPr>
          <a:lstStyle/>
          <a:p>
            <a:r>
              <a:rPr lang="en-IN" sz="1800" dirty="0"/>
              <a:t> </a:t>
            </a:r>
            <a:r>
              <a:rPr lang="en-US" sz="1800" dirty="0"/>
              <a:t>The pricing of the cloud platform depends on many factors:</a:t>
            </a:r>
          </a:p>
          <a:p>
            <a:pPr lvl="1"/>
            <a:r>
              <a:rPr lang="en-US" sz="1800" dirty="0"/>
              <a:t>Customer requirements</a:t>
            </a:r>
          </a:p>
          <a:p>
            <a:pPr lvl="1"/>
            <a:r>
              <a:rPr lang="en-US" sz="1800" dirty="0"/>
              <a:t>Usage</a:t>
            </a:r>
          </a:p>
          <a:p>
            <a:pPr lvl="1"/>
            <a:r>
              <a:rPr lang="en-US" sz="1800" dirty="0"/>
              <a:t>The services used</a:t>
            </a:r>
          </a:p>
          <a:p>
            <a:r>
              <a:rPr lang="en-US" sz="1800" dirty="0"/>
              <a:t> All three platforms offer competitive pricing plans with additional cost management options reserved instances, budgets, and resource optimization available to all users.</a:t>
            </a:r>
          </a:p>
          <a:p>
            <a:r>
              <a:rPr lang="en-US" sz="1800" dirty="0"/>
              <a:t> The consensus in the IT community is that </a:t>
            </a:r>
            <a:r>
              <a:rPr lang="en-US" sz="1800" b="1" dirty="0"/>
              <a:t>Microsoft Azure </a:t>
            </a:r>
            <a:r>
              <a:rPr lang="en-US" sz="1800" dirty="0"/>
              <a:t>has the lowest on-demand pricing while Amazon tends to come somewhere around the middle.</a:t>
            </a:r>
          </a:p>
          <a:p>
            <a:r>
              <a:rPr lang="en-US" sz="1800" dirty="0"/>
              <a:t> However, there is a clear advantage when enterprise customers already using Microsoft services (Windows, active directory, MS SQL, etc.) move to Azure as it is significantly cheaper than other cloud providers</a:t>
            </a:r>
            <a:endParaRPr lang="en-IN" sz="1800" dirty="0"/>
          </a:p>
        </p:txBody>
      </p:sp>
      <p:sp>
        <p:nvSpPr>
          <p:cNvPr id="6" name="Title 5">
            <a:extLst>
              <a:ext uri="{FF2B5EF4-FFF2-40B4-BE49-F238E27FC236}">
                <a16:creationId xmlns:a16="http://schemas.microsoft.com/office/drawing/2014/main" xmlns="" id="{EC75B1C4-5D40-EBD0-6079-451D180D6030}"/>
              </a:ext>
            </a:extLst>
          </p:cNvPr>
          <p:cNvSpPr>
            <a:spLocks noGrp="1"/>
          </p:cNvSpPr>
          <p:nvPr>
            <p:ph type="title"/>
          </p:nvPr>
        </p:nvSpPr>
        <p:spPr/>
        <p:txBody>
          <a:bodyPr/>
          <a:lstStyle/>
          <a:p>
            <a:r>
              <a:rPr lang="en-IN" dirty="0"/>
              <a:t>Pricing</a:t>
            </a:r>
          </a:p>
        </p:txBody>
      </p:sp>
    </p:spTree>
    <p:extLst>
      <p:ext uri="{BB962C8B-B14F-4D97-AF65-F5344CB8AC3E}">
        <p14:creationId xmlns:p14="http://schemas.microsoft.com/office/powerpoint/2010/main" xmlns="" val="2243217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464CF726-657E-7B6E-CDB1-5B045C3C927C}"/>
              </a:ext>
            </a:extLst>
          </p:cNvPr>
          <p:cNvSpPr>
            <a:spLocks noGrp="1"/>
          </p:cNvSpPr>
          <p:nvPr>
            <p:ph type="dt" sz="half" idx="10"/>
          </p:nvPr>
        </p:nvSpPr>
        <p:spPr/>
        <p:txBody>
          <a:bodyPr/>
          <a:lstStyle/>
          <a:p>
            <a:r>
              <a:rPr lang="en-IN"/>
              <a:t>Day 1</a:t>
            </a:r>
            <a:endParaRPr lang="en-IN" dirty="0"/>
          </a:p>
        </p:txBody>
      </p:sp>
      <p:sp>
        <p:nvSpPr>
          <p:cNvPr id="3" name="Footer Placeholder 2">
            <a:extLst>
              <a:ext uri="{FF2B5EF4-FFF2-40B4-BE49-F238E27FC236}">
                <a16:creationId xmlns:a16="http://schemas.microsoft.com/office/drawing/2014/main" xmlns="" id="{987C8B68-4206-5A91-FF6F-01F308D27712}"/>
              </a:ext>
            </a:extLst>
          </p:cNvPr>
          <p:cNvSpPr>
            <a:spLocks noGrp="1"/>
          </p:cNvSpPr>
          <p:nvPr>
            <p:ph type="ftr" sz="quarter" idx="11"/>
          </p:nvPr>
        </p:nvSpPr>
        <p:spPr/>
        <p:txBody>
          <a:bodyPr/>
          <a:lstStyle/>
          <a:p>
            <a:r>
              <a:rPr lang="en-IN"/>
              <a:t>Introduction to Cloud</a:t>
            </a:r>
            <a:endParaRPr lang="en-IN" dirty="0"/>
          </a:p>
        </p:txBody>
      </p:sp>
      <p:sp>
        <p:nvSpPr>
          <p:cNvPr id="4" name="Slide Number Placeholder 3">
            <a:extLst>
              <a:ext uri="{FF2B5EF4-FFF2-40B4-BE49-F238E27FC236}">
                <a16:creationId xmlns:a16="http://schemas.microsoft.com/office/drawing/2014/main" xmlns="" id="{AA8F9034-5133-F53A-021C-78E49DE41DD6}"/>
              </a:ext>
            </a:extLst>
          </p:cNvPr>
          <p:cNvSpPr>
            <a:spLocks noGrp="1"/>
          </p:cNvSpPr>
          <p:nvPr>
            <p:ph type="sldNum" sz="quarter" idx="12"/>
          </p:nvPr>
        </p:nvSpPr>
        <p:spPr/>
        <p:txBody>
          <a:bodyPr/>
          <a:lstStyle/>
          <a:p>
            <a:fld id="{AF5A65D5-10C0-4B1A-9C99-2CF1681379E4}" type="slidenum">
              <a:rPr lang="en-IN" smtClean="0"/>
              <a:pPr/>
              <a:t>4</a:t>
            </a:fld>
            <a:endParaRPr lang="en-IN" dirty="0"/>
          </a:p>
        </p:txBody>
      </p:sp>
      <p:sp>
        <p:nvSpPr>
          <p:cNvPr id="5" name="Content Placeholder 4">
            <a:extLst>
              <a:ext uri="{FF2B5EF4-FFF2-40B4-BE49-F238E27FC236}">
                <a16:creationId xmlns:a16="http://schemas.microsoft.com/office/drawing/2014/main" xmlns="" id="{B39AD882-1B18-6A34-6564-A2AFE9FCEEF2}"/>
              </a:ext>
            </a:extLst>
          </p:cNvPr>
          <p:cNvSpPr>
            <a:spLocks noGrp="1"/>
          </p:cNvSpPr>
          <p:nvPr>
            <p:ph idx="1"/>
          </p:nvPr>
        </p:nvSpPr>
        <p:spPr/>
        <p:txBody>
          <a:bodyPr/>
          <a:lstStyle/>
          <a:p>
            <a:r>
              <a:rPr lang="en-US" dirty="0"/>
              <a:t> </a:t>
            </a:r>
            <a:r>
              <a:rPr lang="en-US" b="1" dirty="0"/>
              <a:t>Network: </a:t>
            </a:r>
            <a:r>
              <a:rPr lang="en-US" dirty="0"/>
              <a:t>cables, routers and servers connected with each other</a:t>
            </a:r>
          </a:p>
          <a:p>
            <a:r>
              <a:rPr lang="en-US" dirty="0"/>
              <a:t> </a:t>
            </a:r>
            <a:r>
              <a:rPr lang="en-US" b="1" dirty="0"/>
              <a:t>Router: </a:t>
            </a:r>
            <a:r>
              <a:rPr lang="en-US" dirty="0"/>
              <a:t>A networking device that forwards data packets between computer networks. They know where to send your packets on the internet!</a:t>
            </a:r>
          </a:p>
          <a:p>
            <a:r>
              <a:rPr lang="en-US" dirty="0"/>
              <a:t> </a:t>
            </a:r>
            <a:r>
              <a:rPr lang="en-US" b="1" dirty="0"/>
              <a:t>Switch: </a:t>
            </a:r>
            <a:r>
              <a:rPr lang="en-US" dirty="0"/>
              <a:t>Takes a packet and send it to the correct server / client on your network</a:t>
            </a:r>
            <a:endParaRPr lang="en-IN" dirty="0"/>
          </a:p>
        </p:txBody>
      </p:sp>
      <p:sp>
        <p:nvSpPr>
          <p:cNvPr id="6" name="Title 5">
            <a:extLst>
              <a:ext uri="{FF2B5EF4-FFF2-40B4-BE49-F238E27FC236}">
                <a16:creationId xmlns:a16="http://schemas.microsoft.com/office/drawing/2014/main" xmlns="" id="{C62FCE50-C802-14F0-08E9-6C0DF6B04F2D}"/>
              </a:ext>
            </a:extLst>
          </p:cNvPr>
          <p:cNvSpPr>
            <a:spLocks noGrp="1"/>
          </p:cNvSpPr>
          <p:nvPr>
            <p:ph type="title"/>
          </p:nvPr>
        </p:nvSpPr>
        <p:spPr/>
        <p:txBody>
          <a:bodyPr/>
          <a:lstStyle/>
          <a:p>
            <a:r>
              <a:rPr lang="en-IN" dirty="0"/>
              <a:t>IT Terminology</a:t>
            </a:r>
          </a:p>
        </p:txBody>
      </p:sp>
      <p:pic>
        <p:nvPicPr>
          <p:cNvPr id="8" name="Picture 7">
            <a:extLst>
              <a:ext uri="{FF2B5EF4-FFF2-40B4-BE49-F238E27FC236}">
                <a16:creationId xmlns:a16="http://schemas.microsoft.com/office/drawing/2014/main" xmlns="" id="{6E92642E-A1FB-127C-B9A4-09DEE1A4FCD9}"/>
              </a:ext>
            </a:extLst>
          </p:cNvPr>
          <p:cNvPicPr>
            <a:picLocks noChangeAspect="1"/>
          </p:cNvPicPr>
          <p:nvPr/>
        </p:nvPicPr>
        <p:blipFill>
          <a:blip r:embed="rId2"/>
          <a:stretch>
            <a:fillRect/>
          </a:stretch>
        </p:blipFill>
        <p:spPr>
          <a:xfrm>
            <a:off x="2052099" y="3174639"/>
            <a:ext cx="8087802" cy="2700325"/>
          </a:xfrm>
          <a:prstGeom prst="rect">
            <a:avLst/>
          </a:prstGeom>
        </p:spPr>
      </p:pic>
    </p:spTree>
    <p:extLst>
      <p:ext uri="{BB962C8B-B14F-4D97-AF65-F5344CB8AC3E}">
        <p14:creationId xmlns:p14="http://schemas.microsoft.com/office/powerpoint/2010/main" xmlns="" val="689077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E0BC05F7-4A34-12C3-9335-E9B33321010F}"/>
              </a:ext>
            </a:extLst>
          </p:cNvPr>
          <p:cNvSpPr>
            <a:spLocks noGrp="1"/>
          </p:cNvSpPr>
          <p:nvPr>
            <p:ph type="dt" sz="half" idx="10"/>
          </p:nvPr>
        </p:nvSpPr>
        <p:spPr/>
        <p:txBody>
          <a:bodyPr/>
          <a:lstStyle/>
          <a:p>
            <a:r>
              <a:rPr lang="en-IN"/>
              <a:t>Day 1</a:t>
            </a:r>
            <a:endParaRPr lang="en-IN" dirty="0"/>
          </a:p>
        </p:txBody>
      </p:sp>
      <p:sp>
        <p:nvSpPr>
          <p:cNvPr id="3" name="Footer Placeholder 2">
            <a:extLst>
              <a:ext uri="{FF2B5EF4-FFF2-40B4-BE49-F238E27FC236}">
                <a16:creationId xmlns:a16="http://schemas.microsoft.com/office/drawing/2014/main" xmlns="" id="{D2FF571F-E222-32A9-B158-F1D2430F212F}"/>
              </a:ext>
            </a:extLst>
          </p:cNvPr>
          <p:cNvSpPr>
            <a:spLocks noGrp="1"/>
          </p:cNvSpPr>
          <p:nvPr>
            <p:ph type="ftr" sz="quarter" idx="11"/>
          </p:nvPr>
        </p:nvSpPr>
        <p:spPr/>
        <p:txBody>
          <a:bodyPr/>
          <a:lstStyle/>
          <a:p>
            <a:r>
              <a:rPr lang="en-IN"/>
              <a:t>Introduction to Cloud</a:t>
            </a:r>
            <a:endParaRPr lang="en-IN" dirty="0"/>
          </a:p>
        </p:txBody>
      </p:sp>
      <p:sp>
        <p:nvSpPr>
          <p:cNvPr id="4" name="Slide Number Placeholder 3">
            <a:extLst>
              <a:ext uri="{FF2B5EF4-FFF2-40B4-BE49-F238E27FC236}">
                <a16:creationId xmlns:a16="http://schemas.microsoft.com/office/drawing/2014/main" xmlns="" id="{7E8C80B2-6583-71C5-9C1B-C35F515DB0DD}"/>
              </a:ext>
            </a:extLst>
          </p:cNvPr>
          <p:cNvSpPr>
            <a:spLocks noGrp="1"/>
          </p:cNvSpPr>
          <p:nvPr>
            <p:ph type="sldNum" sz="quarter" idx="12"/>
          </p:nvPr>
        </p:nvSpPr>
        <p:spPr/>
        <p:txBody>
          <a:bodyPr/>
          <a:lstStyle/>
          <a:p>
            <a:fld id="{AF5A65D5-10C0-4B1A-9C99-2CF1681379E4}" type="slidenum">
              <a:rPr lang="en-IN" smtClean="0"/>
              <a:pPr/>
              <a:t>5</a:t>
            </a:fld>
            <a:endParaRPr lang="en-IN" dirty="0"/>
          </a:p>
        </p:txBody>
      </p:sp>
      <p:sp>
        <p:nvSpPr>
          <p:cNvPr id="6" name="Title 5">
            <a:extLst>
              <a:ext uri="{FF2B5EF4-FFF2-40B4-BE49-F238E27FC236}">
                <a16:creationId xmlns:a16="http://schemas.microsoft.com/office/drawing/2014/main" xmlns="" id="{99533243-2BBE-6193-D6D9-12AE2B7CF319}"/>
              </a:ext>
            </a:extLst>
          </p:cNvPr>
          <p:cNvSpPr>
            <a:spLocks noGrp="1"/>
          </p:cNvSpPr>
          <p:nvPr>
            <p:ph type="title"/>
          </p:nvPr>
        </p:nvSpPr>
        <p:spPr/>
        <p:txBody>
          <a:bodyPr>
            <a:noAutofit/>
          </a:bodyPr>
          <a:lstStyle/>
          <a:p>
            <a:r>
              <a:rPr lang="en-US" sz="4000" dirty="0"/>
              <a:t>Traditionally, how to build infrastructure</a:t>
            </a:r>
            <a:endParaRPr lang="en-IN" sz="4000" dirty="0"/>
          </a:p>
        </p:txBody>
      </p:sp>
      <p:pic>
        <p:nvPicPr>
          <p:cNvPr id="8" name="Picture 7">
            <a:extLst>
              <a:ext uri="{FF2B5EF4-FFF2-40B4-BE49-F238E27FC236}">
                <a16:creationId xmlns:a16="http://schemas.microsoft.com/office/drawing/2014/main" xmlns="" id="{FEA0B46B-03BB-139B-509B-FA50B3B7E737}"/>
              </a:ext>
            </a:extLst>
          </p:cNvPr>
          <p:cNvPicPr>
            <a:picLocks noChangeAspect="1"/>
          </p:cNvPicPr>
          <p:nvPr/>
        </p:nvPicPr>
        <p:blipFill>
          <a:blip r:embed="rId2"/>
          <a:stretch>
            <a:fillRect/>
          </a:stretch>
        </p:blipFill>
        <p:spPr>
          <a:xfrm>
            <a:off x="1640992" y="1883019"/>
            <a:ext cx="8910016" cy="3091962"/>
          </a:xfrm>
          <a:prstGeom prst="rect">
            <a:avLst/>
          </a:prstGeom>
        </p:spPr>
      </p:pic>
    </p:spTree>
    <p:extLst>
      <p:ext uri="{BB962C8B-B14F-4D97-AF65-F5344CB8AC3E}">
        <p14:creationId xmlns:p14="http://schemas.microsoft.com/office/powerpoint/2010/main" xmlns="" val="3737184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DEECF058-CA54-8515-7250-45B788F58892}"/>
              </a:ext>
            </a:extLst>
          </p:cNvPr>
          <p:cNvSpPr>
            <a:spLocks noGrp="1"/>
          </p:cNvSpPr>
          <p:nvPr>
            <p:ph type="dt" sz="half" idx="10"/>
          </p:nvPr>
        </p:nvSpPr>
        <p:spPr/>
        <p:txBody>
          <a:bodyPr/>
          <a:lstStyle/>
          <a:p>
            <a:r>
              <a:rPr lang="en-IN"/>
              <a:t>Day 1</a:t>
            </a:r>
            <a:endParaRPr lang="en-IN" dirty="0"/>
          </a:p>
        </p:txBody>
      </p:sp>
      <p:sp>
        <p:nvSpPr>
          <p:cNvPr id="3" name="Footer Placeholder 2">
            <a:extLst>
              <a:ext uri="{FF2B5EF4-FFF2-40B4-BE49-F238E27FC236}">
                <a16:creationId xmlns:a16="http://schemas.microsoft.com/office/drawing/2014/main" xmlns="" id="{0A805421-F0C4-0286-FB6D-0931D47EF5E5}"/>
              </a:ext>
            </a:extLst>
          </p:cNvPr>
          <p:cNvSpPr>
            <a:spLocks noGrp="1"/>
          </p:cNvSpPr>
          <p:nvPr>
            <p:ph type="ftr" sz="quarter" idx="11"/>
          </p:nvPr>
        </p:nvSpPr>
        <p:spPr/>
        <p:txBody>
          <a:bodyPr/>
          <a:lstStyle/>
          <a:p>
            <a:r>
              <a:rPr lang="en-IN"/>
              <a:t>Introduction to Cloud</a:t>
            </a:r>
            <a:endParaRPr lang="en-IN" dirty="0"/>
          </a:p>
        </p:txBody>
      </p:sp>
      <p:sp>
        <p:nvSpPr>
          <p:cNvPr id="4" name="Slide Number Placeholder 3">
            <a:extLst>
              <a:ext uri="{FF2B5EF4-FFF2-40B4-BE49-F238E27FC236}">
                <a16:creationId xmlns:a16="http://schemas.microsoft.com/office/drawing/2014/main" xmlns="" id="{0DC54BFC-2B2E-9773-47DB-7D381B98BFBE}"/>
              </a:ext>
            </a:extLst>
          </p:cNvPr>
          <p:cNvSpPr>
            <a:spLocks noGrp="1"/>
          </p:cNvSpPr>
          <p:nvPr>
            <p:ph type="sldNum" sz="quarter" idx="12"/>
          </p:nvPr>
        </p:nvSpPr>
        <p:spPr/>
        <p:txBody>
          <a:bodyPr/>
          <a:lstStyle/>
          <a:p>
            <a:fld id="{AF5A65D5-10C0-4B1A-9C99-2CF1681379E4}" type="slidenum">
              <a:rPr lang="en-IN" smtClean="0"/>
              <a:pPr/>
              <a:t>6</a:t>
            </a:fld>
            <a:endParaRPr lang="en-IN" dirty="0"/>
          </a:p>
        </p:txBody>
      </p:sp>
      <p:sp>
        <p:nvSpPr>
          <p:cNvPr id="5" name="Content Placeholder 4">
            <a:extLst>
              <a:ext uri="{FF2B5EF4-FFF2-40B4-BE49-F238E27FC236}">
                <a16:creationId xmlns:a16="http://schemas.microsoft.com/office/drawing/2014/main" xmlns="" id="{8C78F6E3-FE28-04F1-90F7-D9DAF6BAE383}"/>
              </a:ext>
            </a:extLst>
          </p:cNvPr>
          <p:cNvSpPr>
            <a:spLocks noGrp="1"/>
          </p:cNvSpPr>
          <p:nvPr>
            <p:ph idx="1"/>
          </p:nvPr>
        </p:nvSpPr>
        <p:spPr/>
        <p:txBody>
          <a:bodyPr/>
          <a:lstStyle/>
          <a:p>
            <a:r>
              <a:rPr lang="en-IN" dirty="0"/>
              <a:t> </a:t>
            </a:r>
            <a:r>
              <a:rPr lang="en-US" dirty="0"/>
              <a:t>Pay for the rent for the data center</a:t>
            </a:r>
          </a:p>
          <a:p>
            <a:r>
              <a:rPr lang="en-US" dirty="0"/>
              <a:t> Pay for power supply, cooling, maintenance</a:t>
            </a:r>
          </a:p>
          <a:p>
            <a:r>
              <a:rPr lang="en-US" dirty="0"/>
              <a:t> Adding and replacing hardware takes time</a:t>
            </a:r>
          </a:p>
          <a:p>
            <a:r>
              <a:rPr lang="en-US" dirty="0"/>
              <a:t> Scaling is limited</a:t>
            </a:r>
          </a:p>
          <a:p>
            <a:r>
              <a:rPr lang="en-US" dirty="0"/>
              <a:t> Hire 24/7 team to monitor the infrastructure</a:t>
            </a:r>
          </a:p>
          <a:p>
            <a:r>
              <a:rPr lang="en-US" dirty="0"/>
              <a:t> How to deal with disasters? (earthquake, power shutdown, fire…)</a:t>
            </a:r>
          </a:p>
          <a:p>
            <a:r>
              <a:rPr lang="en-US" dirty="0"/>
              <a:t> Can we externalize all this?</a:t>
            </a:r>
            <a:endParaRPr lang="en-IN" dirty="0"/>
          </a:p>
        </p:txBody>
      </p:sp>
      <p:sp>
        <p:nvSpPr>
          <p:cNvPr id="6" name="Title 5">
            <a:extLst>
              <a:ext uri="{FF2B5EF4-FFF2-40B4-BE49-F238E27FC236}">
                <a16:creationId xmlns:a16="http://schemas.microsoft.com/office/drawing/2014/main" xmlns="" id="{F85123B7-6EAF-F624-EA99-09523E2B1C52}"/>
              </a:ext>
            </a:extLst>
          </p:cNvPr>
          <p:cNvSpPr>
            <a:spLocks noGrp="1"/>
          </p:cNvSpPr>
          <p:nvPr>
            <p:ph type="title"/>
          </p:nvPr>
        </p:nvSpPr>
        <p:spPr/>
        <p:txBody>
          <a:bodyPr>
            <a:normAutofit fontScale="90000"/>
          </a:bodyPr>
          <a:lstStyle/>
          <a:p>
            <a:r>
              <a:rPr lang="en-US" dirty="0"/>
              <a:t>Problems with traditional IT approach</a:t>
            </a:r>
            <a:endParaRPr lang="en-IN" dirty="0"/>
          </a:p>
        </p:txBody>
      </p:sp>
    </p:spTree>
    <p:extLst>
      <p:ext uri="{BB962C8B-B14F-4D97-AF65-F5344CB8AC3E}">
        <p14:creationId xmlns:p14="http://schemas.microsoft.com/office/powerpoint/2010/main" xmlns="" val="1700970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7C1634A9-EA4C-1DDB-8350-48310BCDA13D}"/>
              </a:ext>
            </a:extLst>
          </p:cNvPr>
          <p:cNvSpPr>
            <a:spLocks noGrp="1"/>
          </p:cNvSpPr>
          <p:nvPr>
            <p:ph type="dt" sz="half" idx="10"/>
          </p:nvPr>
        </p:nvSpPr>
        <p:spPr/>
        <p:txBody>
          <a:bodyPr/>
          <a:lstStyle/>
          <a:p>
            <a:r>
              <a:rPr lang="en-IN" dirty="0"/>
              <a:t>Day 1</a:t>
            </a:r>
          </a:p>
        </p:txBody>
      </p:sp>
      <p:sp>
        <p:nvSpPr>
          <p:cNvPr id="3" name="Footer Placeholder 2">
            <a:extLst>
              <a:ext uri="{FF2B5EF4-FFF2-40B4-BE49-F238E27FC236}">
                <a16:creationId xmlns:a16="http://schemas.microsoft.com/office/drawing/2014/main" xmlns="" id="{2B9BBDCA-FA27-0B01-33F0-547995F2B319}"/>
              </a:ext>
            </a:extLst>
          </p:cNvPr>
          <p:cNvSpPr>
            <a:spLocks noGrp="1"/>
          </p:cNvSpPr>
          <p:nvPr>
            <p:ph type="ftr" sz="quarter" idx="11"/>
          </p:nvPr>
        </p:nvSpPr>
        <p:spPr/>
        <p:txBody>
          <a:bodyPr/>
          <a:lstStyle/>
          <a:p>
            <a:r>
              <a:rPr lang="en-IN" dirty="0"/>
              <a:t>Introduction to Cloud</a:t>
            </a:r>
          </a:p>
        </p:txBody>
      </p:sp>
      <p:sp>
        <p:nvSpPr>
          <p:cNvPr id="4" name="Slide Number Placeholder 3">
            <a:extLst>
              <a:ext uri="{FF2B5EF4-FFF2-40B4-BE49-F238E27FC236}">
                <a16:creationId xmlns:a16="http://schemas.microsoft.com/office/drawing/2014/main" xmlns="" id="{B8B4050A-E6FC-ADB0-F757-7D0291B1931B}"/>
              </a:ext>
            </a:extLst>
          </p:cNvPr>
          <p:cNvSpPr>
            <a:spLocks noGrp="1"/>
          </p:cNvSpPr>
          <p:nvPr>
            <p:ph type="sldNum" sz="quarter" idx="12"/>
          </p:nvPr>
        </p:nvSpPr>
        <p:spPr/>
        <p:txBody>
          <a:bodyPr/>
          <a:lstStyle/>
          <a:p>
            <a:fld id="{AF5A65D5-10C0-4B1A-9C99-2CF1681379E4}" type="slidenum">
              <a:rPr lang="en-IN" smtClean="0"/>
              <a:pPr/>
              <a:t>7</a:t>
            </a:fld>
            <a:endParaRPr lang="en-IN" dirty="0"/>
          </a:p>
        </p:txBody>
      </p:sp>
      <p:sp>
        <p:nvSpPr>
          <p:cNvPr id="5" name="Content Placeholder 4">
            <a:extLst>
              <a:ext uri="{FF2B5EF4-FFF2-40B4-BE49-F238E27FC236}">
                <a16:creationId xmlns:a16="http://schemas.microsoft.com/office/drawing/2014/main" xmlns="" id="{A828D14F-4573-6643-9DDA-C47474CCD0A3}"/>
              </a:ext>
            </a:extLst>
          </p:cNvPr>
          <p:cNvSpPr>
            <a:spLocks noGrp="1"/>
          </p:cNvSpPr>
          <p:nvPr>
            <p:ph idx="1"/>
          </p:nvPr>
        </p:nvSpPr>
        <p:spPr>
          <a:xfrm>
            <a:off x="1097280" y="1142061"/>
            <a:ext cx="5550010" cy="4930265"/>
          </a:xfrm>
        </p:spPr>
        <p:txBody>
          <a:bodyPr/>
          <a:lstStyle/>
          <a:p>
            <a:pPr>
              <a:buFont typeface="Arial" panose="020B0604020202020204" pitchFamily="34" charset="0"/>
              <a:buChar char="•"/>
            </a:pPr>
            <a:r>
              <a:rPr lang="en-US" sz="2000" dirty="0"/>
              <a:t> "The cloud" refers to the </a:t>
            </a:r>
            <a:r>
              <a:rPr lang="en-US" sz="2000" b="1" dirty="0"/>
              <a:t>servers</a:t>
            </a:r>
            <a:r>
              <a:rPr lang="en-US" sz="2000" dirty="0"/>
              <a:t> that are accessed over the Internet, and the software and databases that run on those servers.</a:t>
            </a:r>
          </a:p>
          <a:p>
            <a:pPr>
              <a:buFont typeface="Arial" panose="020B0604020202020204" pitchFamily="34" charset="0"/>
              <a:buChar char="•"/>
            </a:pPr>
            <a:r>
              <a:rPr lang="en-US" sz="2000" dirty="0"/>
              <a:t> Cloud servers are located in data centers all over the world.</a:t>
            </a:r>
          </a:p>
          <a:p>
            <a:pPr>
              <a:buFont typeface="Arial" panose="020B0604020202020204" pitchFamily="34" charset="0"/>
              <a:buChar char="•"/>
            </a:pPr>
            <a:r>
              <a:rPr lang="en-US" sz="2000" dirty="0"/>
              <a:t> By using cloud computing, users and companies do not have to manage physical servers themselves or run software applications on their own machines.</a:t>
            </a:r>
            <a:endParaRPr lang="en-IN" sz="2000" dirty="0"/>
          </a:p>
          <a:p>
            <a:endParaRPr lang="en-IN" dirty="0"/>
          </a:p>
        </p:txBody>
      </p:sp>
      <p:sp>
        <p:nvSpPr>
          <p:cNvPr id="6" name="Title 5">
            <a:extLst>
              <a:ext uri="{FF2B5EF4-FFF2-40B4-BE49-F238E27FC236}">
                <a16:creationId xmlns:a16="http://schemas.microsoft.com/office/drawing/2014/main" xmlns="" id="{9D75FBE4-D5D8-85B5-8A9A-AB4BED670C14}"/>
              </a:ext>
            </a:extLst>
          </p:cNvPr>
          <p:cNvSpPr>
            <a:spLocks noGrp="1"/>
          </p:cNvSpPr>
          <p:nvPr>
            <p:ph type="title"/>
          </p:nvPr>
        </p:nvSpPr>
        <p:spPr/>
        <p:txBody>
          <a:bodyPr/>
          <a:lstStyle/>
          <a:p>
            <a:r>
              <a:rPr lang="en-IN" dirty="0"/>
              <a:t>What is Cloud?</a:t>
            </a:r>
          </a:p>
        </p:txBody>
      </p:sp>
      <p:pic>
        <p:nvPicPr>
          <p:cNvPr id="7" name="Picture 2">
            <a:extLst>
              <a:ext uri="{FF2B5EF4-FFF2-40B4-BE49-F238E27FC236}">
                <a16:creationId xmlns:a16="http://schemas.microsoft.com/office/drawing/2014/main" xmlns="" id="{39EEB331-CCBA-3334-A760-A48243531C09}"/>
              </a:ext>
            </a:extLst>
          </p:cNvPr>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4208" r="5104"/>
          <a:stretch/>
        </p:blipFill>
        <p:spPr bwMode="auto">
          <a:xfrm>
            <a:off x="7380514" y="1142061"/>
            <a:ext cx="3831969" cy="316902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414998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90E74527-DC59-D3F4-68A3-891CCC2BAE5D}"/>
              </a:ext>
            </a:extLst>
          </p:cNvPr>
          <p:cNvSpPr>
            <a:spLocks noGrp="1"/>
          </p:cNvSpPr>
          <p:nvPr>
            <p:ph type="dt" sz="half" idx="10"/>
          </p:nvPr>
        </p:nvSpPr>
        <p:spPr/>
        <p:txBody>
          <a:bodyPr/>
          <a:lstStyle/>
          <a:p>
            <a:r>
              <a:rPr lang="en-IN"/>
              <a:t>Day 1</a:t>
            </a:r>
            <a:endParaRPr lang="en-IN" dirty="0"/>
          </a:p>
        </p:txBody>
      </p:sp>
      <p:sp>
        <p:nvSpPr>
          <p:cNvPr id="3" name="Footer Placeholder 2">
            <a:extLst>
              <a:ext uri="{FF2B5EF4-FFF2-40B4-BE49-F238E27FC236}">
                <a16:creationId xmlns:a16="http://schemas.microsoft.com/office/drawing/2014/main" xmlns="" id="{3DCC72A6-35F6-58FF-E0F9-92DB51012A3D}"/>
              </a:ext>
            </a:extLst>
          </p:cNvPr>
          <p:cNvSpPr>
            <a:spLocks noGrp="1"/>
          </p:cNvSpPr>
          <p:nvPr>
            <p:ph type="ftr" sz="quarter" idx="11"/>
          </p:nvPr>
        </p:nvSpPr>
        <p:spPr/>
        <p:txBody>
          <a:bodyPr/>
          <a:lstStyle/>
          <a:p>
            <a:r>
              <a:rPr lang="en-IN"/>
              <a:t>Introduction to Cloud</a:t>
            </a:r>
            <a:endParaRPr lang="en-IN" dirty="0"/>
          </a:p>
        </p:txBody>
      </p:sp>
      <p:sp>
        <p:nvSpPr>
          <p:cNvPr id="4" name="Slide Number Placeholder 3">
            <a:extLst>
              <a:ext uri="{FF2B5EF4-FFF2-40B4-BE49-F238E27FC236}">
                <a16:creationId xmlns:a16="http://schemas.microsoft.com/office/drawing/2014/main" xmlns="" id="{7ED11F98-59BE-E7A2-DC8E-670DAA38D5B8}"/>
              </a:ext>
            </a:extLst>
          </p:cNvPr>
          <p:cNvSpPr>
            <a:spLocks noGrp="1"/>
          </p:cNvSpPr>
          <p:nvPr>
            <p:ph type="sldNum" sz="quarter" idx="12"/>
          </p:nvPr>
        </p:nvSpPr>
        <p:spPr/>
        <p:txBody>
          <a:bodyPr/>
          <a:lstStyle/>
          <a:p>
            <a:fld id="{AF5A65D5-10C0-4B1A-9C99-2CF1681379E4}" type="slidenum">
              <a:rPr lang="en-IN" smtClean="0"/>
              <a:pPr/>
              <a:t>8</a:t>
            </a:fld>
            <a:endParaRPr lang="en-IN" dirty="0"/>
          </a:p>
        </p:txBody>
      </p:sp>
      <p:sp>
        <p:nvSpPr>
          <p:cNvPr id="5" name="Content Placeholder 4">
            <a:extLst>
              <a:ext uri="{FF2B5EF4-FFF2-40B4-BE49-F238E27FC236}">
                <a16:creationId xmlns:a16="http://schemas.microsoft.com/office/drawing/2014/main" xmlns="" id="{558F76C0-F4A3-D366-DBEB-39C880736B47}"/>
              </a:ext>
            </a:extLst>
          </p:cNvPr>
          <p:cNvSpPr>
            <a:spLocks noGrp="1"/>
          </p:cNvSpPr>
          <p:nvPr>
            <p:ph idx="1"/>
          </p:nvPr>
        </p:nvSpPr>
        <p:spPr/>
        <p:txBody>
          <a:bodyPr/>
          <a:lstStyle/>
          <a:p>
            <a:r>
              <a:rPr lang="en-US" dirty="0"/>
              <a:t> Cloud computing is the on-demand delivery of compute power, database storage, applications, and other IT resources</a:t>
            </a:r>
          </a:p>
          <a:p>
            <a:r>
              <a:rPr lang="en-US" dirty="0"/>
              <a:t> Through a cloud services platform with pay-as-you-go pricing</a:t>
            </a:r>
          </a:p>
          <a:p>
            <a:r>
              <a:rPr lang="en-US" dirty="0"/>
              <a:t> You can provision exactly the right type and size of computing resources you need</a:t>
            </a:r>
          </a:p>
          <a:p>
            <a:r>
              <a:rPr lang="en-US" dirty="0"/>
              <a:t> You can access as many resources as you need, almost instantly</a:t>
            </a:r>
          </a:p>
          <a:p>
            <a:r>
              <a:rPr lang="en-US" dirty="0"/>
              <a:t> Simple way to access servers, storage, databases and a set of application services</a:t>
            </a:r>
          </a:p>
          <a:p>
            <a:r>
              <a:rPr lang="en-US" dirty="0"/>
              <a:t> Amazon Web Services owns and maintains the network-connected hardware required for these application services, while you provision and use what you need via a web application.</a:t>
            </a:r>
            <a:endParaRPr lang="en-IN" dirty="0"/>
          </a:p>
        </p:txBody>
      </p:sp>
      <p:sp>
        <p:nvSpPr>
          <p:cNvPr id="6" name="Title 5">
            <a:extLst>
              <a:ext uri="{FF2B5EF4-FFF2-40B4-BE49-F238E27FC236}">
                <a16:creationId xmlns:a16="http://schemas.microsoft.com/office/drawing/2014/main" xmlns="" id="{4A89C654-F3E1-94C5-9E45-872023E6A34C}"/>
              </a:ext>
            </a:extLst>
          </p:cNvPr>
          <p:cNvSpPr>
            <a:spLocks noGrp="1"/>
          </p:cNvSpPr>
          <p:nvPr>
            <p:ph type="title"/>
          </p:nvPr>
        </p:nvSpPr>
        <p:spPr/>
        <p:txBody>
          <a:bodyPr/>
          <a:lstStyle/>
          <a:p>
            <a:r>
              <a:rPr lang="en-IN" dirty="0"/>
              <a:t>What is Cloud Computing?</a:t>
            </a:r>
          </a:p>
        </p:txBody>
      </p:sp>
    </p:spTree>
    <p:extLst>
      <p:ext uri="{BB962C8B-B14F-4D97-AF65-F5344CB8AC3E}">
        <p14:creationId xmlns:p14="http://schemas.microsoft.com/office/powerpoint/2010/main" xmlns="" val="1754934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D5FE9D05-C3F5-A8D1-F751-DA51E1C3B664}"/>
              </a:ext>
            </a:extLst>
          </p:cNvPr>
          <p:cNvSpPr>
            <a:spLocks noGrp="1"/>
          </p:cNvSpPr>
          <p:nvPr>
            <p:ph type="dt" sz="half" idx="10"/>
          </p:nvPr>
        </p:nvSpPr>
        <p:spPr/>
        <p:txBody>
          <a:bodyPr/>
          <a:lstStyle/>
          <a:p>
            <a:r>
              <a:rPr lang="en-IN"/>
              <a:t>Day 1</a:t>
            </a:r>
            <a:endParaRPr lang="en-IN" dirty="0"/>
          </a:p>
        </p:txBody>
      </p:sp>
      <p:sp>
        <p:nvSpPr>
          <p:cNvPr id="3" name="Footer Placeholder 2">
            <a:extLst>
              <a:ext uri="{FF2B5EF4-FFF2-40B4-BE49-F238E27FC236}">
                <a16:creationId xmlns:a16="http://schemas.microsoft.com/office/drawing/2014/main" xmlns="" id="{315BCF65-D22D-CBBC-B445-096DF29EE194}"/>
              </a:ext>
            </a:extLst>
          </p:cNvPr>
          <p:cNvSpPr>
            <a:spLocks noGrp="1"/>
          </p:cNvSpPr>
          <p:nvPr>
            <p:ph type="ftr" sz="quarter" idx="11"/>
          </p:nvPr>
        </p:nvSpPr>
        <p:spPr/>
        <p:txBody>
          <a:bodyPr/>
          <a:lstStyle/>
          <a:p>
            <a:r>
              <a:rPr lang="en-IN"/>
              <a:t>Introduction to Cloud</a:t>
            </a:r>
            <a:endParaRPr lang="en-IN" dirty="0"/>
          </a:p>
        </p:txBody>
      </p:sp>
      <p:sp>
        <p:nvSpPr>
          <p:cNvPr id="4" name="Slide Number Placeholder 3">
            <a:extLst>
              <a:ext uri="{FF2B5EF4-FFF2-40B4-BE49-F238E27FC236}">
                <a16:creationId xmlns:a16="http://schemas.microsoft.com/office/drawing/2014/main" xmlns="" id="{33634620-6570-950E-4FC5-AAC7FFF6F9C2}"/>
              </a:ext>
            </a:extLst>
          </p:cNvPr>
          <p:cNvSpPr>
            <a:spLocks noGrp="1"/>
          </p:cNvSpPr>
          <p:nvPr>
            <p:ph type="sldNum" sz="quarter" idx="12"/>
          </p:nvPr>
        </p:nvSpPr>
        <p:spPr/>
        <p:txBody>
          <a:bodyPr/>
          <a:lstStyle/>
          <a:p>
            <a:fld id="{AF5A65D5-10C0-4B1A-9C99-2CF1681379E4}" type="slidenum">
              <a:rPr lang="en-IN" smtClean="0"/>
              <a:pPr/>
              <a:t>9</a:t>
            </a:fld>
            <a:endParaRPr lang="en-IN" dirty="0"/>
          </a:p>
        </p:txBody>
      </p:sp>
      <p:sp>
        <p:nvSpPr>
          <p:cNvPr id="6" name="Title 5">
            <a:extLst>
              <a:ext uri="{FF2B5EF4-FFF2-40B4-BE49-F238E27FC236}">
                <a16:creationId xmlns:a16="http://schemas.microsoft.com/office/drawing/2014/main" xmlns="" id="{565F3914-6814-EB37-C311-5C61FD82B096}"/>
              </a:ext>
            </a:extLst>
          </p:cNvPr>
          <p:cNvSpPr>
            <a:spLocks noGrp="1"/>
          </p:cNvSpPr>
          <p:nvPr>
            <p:ph type="title"/>
          </p:nvPr>
        </p:nvSpPr>
        <p:spPr/>
        <p:txBody>
          <a:bodyPr/>
          <a:lstStyle/>
          <a:p>
            <a:r>
              <a:rPr lang="en-IN" dirty="0"/>
              <a:t>Tradition Infra vs Cloud</a:t>
            </a:r>
          </a:p>
        </p:txBody>
      </p:sp>
      <p:pic>
        <p:nvPicPr>
          <p:cNvPr id="8" name="Picture 7">
            <a:extLst>
              <a:ext uri="{FF2B5EF4-FFF2-40B4-BE49-F238E27FC236}">
                <a16:creationId xmlns:a16="http://schemas.microsoft.com/office/drawing/2014/main" xmlns="" id="{2E453C38-B1A8-42E8-4E50-BB580DB53D91}"/>
              </a:ext>
            </a:extLst>
          </p:cNvPr>
          <p:cNvPicPr>
            <a:picLocks noChangeAspect="1"/>
          </p:cNvPicPr>
          <p:nvPr/>
        </p:nvPicPr>
        <p:blipFill>
          <a:blip r:embed="rId2"/>
          <a:stretch>
            <a:fillRect/>
          </a:stretch>
        </p:blipFill>
        <p:spPr>
          <a:xfrm>
            <a:off x="2515075" y="1813746"/>
            <a:ext cx="7161849" cy="3230508"/>
          </a:xfrm>
          <a:prstGeom prst="rect">
            <a:avLst/>
          </a:prstGeom>
        </p:spPr>
      </p:pic>
    </p:spTree>
    <p:extLst>
      <p:ext uri="{BB962C8B-B14F-4D97-AF65-F5344CB8AC3E}">
        <p14:creationId xmlns:p14="http://schemas.microsoft.com/office/powerpoint/2010/main" xmlns="" val="2204391682"/>
      </p:ext>
    </p:extLst>
  </p:cSld>
  <p:clrMapOvr>
    <a:masterClrMapping/>
  </p:clrMapOvr>
</p:sld>
</file>

<file path=ppt/theme/theme1.xml><?xml version="1.0" encoding="utf-8"?>
<a:theme xmlns:a="http://schemas.openxmlformats.org/drawingml/2006/main" name="Retrospect">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xmlns="" name="Presentation2" id="{741485F0-8875-424F-87CA-5B5836C4B0AA}" vid="{229128E9-E5C2-40CB-9D01-AB4C7314EC4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heu</Template>
  <TotalTime>597</TotalTime>
  <Words>2517</Words>
  <Application>Microsoft Office PowerPoint</Application>
  <PresentationFormat>Custom</PresentationFormat>
  <Paragraphs>383</Paragraphs>
  <Slides>31</Slides>
  <Notes>0</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Retrospect</vt:lpstr>
      <vt:lpstr>Introduction to Cloud</vt:lpstr>
      <vt:lpstr>How Websites Work ?</vt:lpstr>
      <vt:lpstr>What is a server composed of?</vt:lpstr>
      <vt:lpstr>IT Terminology</vt:lpstr>
      <vt:lpstr>Traditionally, how to build infrastructure</vt:lpstr>
      <vt:lpstr>Problems with traditional IT approach</vt:lpstr>
      <vt:lpstr>What is Cloud?</vt:lpstr>
      <vt:lpstr>What is Cloud Computing?</vt:lpstr>
      <vt:lpstr>Tradition Infra vs Cloud</vt:lpstr>
      <vt:lpstr>You’ve been using some Cloud services</vt:lpstr>
      <vt:lpstr>Deployment Models of the Cloud</vt:lpstr>
      <vt:lpstr>Characteristics of Cloud Computing</vt:lpstr>
      <vt:lpstr>Advantages of Cloud Computing</vt:lpstr>
      <vt:lpstr>Slide 14</vt:lpstr>
      <vt:lpstr>Cloud Providers</vt:lpstr>
      <vt:lpstr>AWS(Amazon Web Services)</vt:lpstr>
      <vt:lpstr>Microsoft Azure</vt:lpstr>
      <vt:lpstr>Google Cloud Platform (GCP)</vt:lpstr>
      <vt:lpstr>Services List</vt:lpstr>
      <vt:lpstr>Cloud Delivery Models</vt:lpstr>
      <vt:lpstr>Infrastructure as a service (IaaS)</vt:lpstr>
      <vt:lpstr>Platform as a service (PaaS)</vt:lpstr>
      <vt:lpstr>Software as a service (SaaS)</vt:lpstr>
      <vt:lpstr>How to Choose CS Provider?</vt:lpstr>
      <vt:lpstr>Regions and availability</vt:lpstr>
      <vt:lpstr>Common Services</vt:lpstr>
      <vt:lpstr>Slide 27</vt:lpstr>
      <vt:lpstr>Slide 28</vt:lpstr>
      <vt:lpstr>Slide 29</vt:lpstr>
      <vt:lpstr>Specialized services</vt:lpstr>
      <vt:lpstr>Pricing</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Harshal Deore</dc:creator>
  <cp:lastModifiedBy>sandip</cp:lastModifiedBy>
  <cp:revision>49</cp:revision>
  <dcterms:created xsi:type="dcterms:W3CDTF">2022-05-21T13:46:19Z</dcterms:created>
  <dcterms:modified xsi:type="dcterms:W3CDTF">2023-05-17T03:49:06Z</dcterms:modified>
</cp:coreProperties>
</file>